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19"/>
  </p:notesMasterIdLst>
  <p:sldIdLst>
    <p:sldId id="256" r:id="rId3"/>
    <p:sldId id="257" r:id="rId4"/>
    <p:sldId id="258" r:id="rId5"/>
    <p:sldId id="259" r:id="rId6"/>
    <p:sldId id="260" r:id="rId7"/>
    <p:sldId id="268" r:id="rId8"/>
    <p:sldId id="261" r:id="rId9"/>
    <p:sldId id="269" r:id="rId10"/>
    <p:sldId id="262" r:id="rId11"/>
    <p:sldId id="263" r:id="rId12"/>
    <p:sldId id="264" r:id="rId13"/>
    <p:sldId id="265" r:id="rId14"/>
    <p:sldId id="267" r:id="rId15"/>
    <p:sldId id="270" r:id="rId16"/>
    <p:sldId id="266" r:id="rId17"/>
    <p:sldId id="271" r:id="rId18"/>
  </p:sldIdLst>
  <p:sldSz cx="20104100" cy="11309350"/>
  <p:notesSz cx="20104100" cy="11309350"/>
  <p:embeddedFontLs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
      <p:font typeface="Playfair Display"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mjQIbgdC0ykULOM0KQ1NJyShA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9"/>
    <p:restoredTop sz="94628"/>
  </p:normalViewPr>
  <p:slideViewPr>
    <p:cSldViewPr snapToGrid="0">
      <p:cViewPr varScale="1">
        <p:scale>
          <a:sx n="66" d="100"/>
          <a:sy n="66" d="100"/>
        </p:scale>
        <p:origin x="264" y="42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7" y="0"/>
            <a:ext cx="8712200" cy="56673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742612"/>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7" y="10742612"/>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 name="Google Shape;33;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c4d74a5652_0_6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g1c4d74a5652_0_6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c4d74a5652_0_2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1c4d74a5652_0_2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4d74a5652_0_4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g1c4d74a5652_0_4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17010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7794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8128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2009775" y="5441950"/>
            <a:ext cx="16084549"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c4d74a5652_0_1: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c4d74a5652_0_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06101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c4d74a5652_0_1: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c4d74a5652_0_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SzPts val="1400"/>
              <a:buNone/>
              <a:defRPr b="0" i="0">
                <a:solidFill>
                  <a:schemeClr val="dk1"/>
                </a:solidFill>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 name="Google Shape;28;p23"/>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endParaRPr/>
          </a:p>
        </p:txBody>
      </p:sp>
      <p:sp>
        <p:nvSpPr>
          <p:cNvPr id="11" name="Google Shape;11;p20"/>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20"/>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endParaRPr/>
          </a:p>
        </p:txBody>
      </p:sp>
      <p:sp>
        <p:nvSpPr>
          <p:cNvPr id="21" name="Google Shape;21;p22"/>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2" name="Google Shape;22;p22"/>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2"/>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2"/>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electrical4u.com/guidance-to-fiber-optic-cable-selec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4"/>
        <p:cNvGrpSpPr/>
        <p:nvPr/>
      </p:nvGrpSpPr>
      <p:grpSpPr>
        <a:xfrm>
          <a:off x="0" y="0"/>
          <a:ext cx="0" cy="0"/>
          <a:chOff x="0" y="0"/>
          <a:chExt cx="0" cy="0"/>
        </a:xfrm>
      </p:grpSpPr>
      <p:sp>
        <p:nvSpPr>
          <p:cNvPr id="35" name="Google Shape;35;p1"/>
          <p:cNvSpPr txBox="1"/>
          <p:nvPr/>
        </p:nvSpPr>
        <p:spPr>
          <a:xfrm>
            <a:off x="-1" y="19455"/>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36" name="Google Shape;36;p1"/>
          <p:cNvSpPr txBox="1"/>
          <p:nvPr/>
        </p:nvSpPr>
        <p:spPr>
          <a:xfrm>
            <a:off x="4402512" y="3443661"/>
            <a:ext cx="14696700" cy="934866"/>
          </a:xfrm>
          <a:prstGeom prst="rect">
            <a:avLst/>
          </a:prstGeom>
          <a:noFill/>
          <a:ln>
            <a:noFill/>
          </a:ln>
        </p:spPr>
        <p:txBody>
          <a:bodyPr spcFirstLastPara="1" wrap="square" lIns="0" tIns="11425" rIns="0" bIns="0" anchor="t" anchorCtr="0">
            <a:spAutoFit/>
          </a:bodyPr>
          <a:lstStyle/>
          <a:p>
            <a:pPr marL="12700" marR="0" lvl="0" indent="0" algn="ctr" rtl="0">
              <a:lnSpc>
                <a:spcPct val="100000"/>
              </a:lnSpc>
              <a:spcBef>
                <a:spcPts val="0"/>
              </a:spcBef>
              <a:spcAft>
                <a:spcPts val="0"/>
              </a:spcAft>
              <a:buClr>
                <a:schemeClr val="dk1"/>
              </a:buClr>
              <a:buSzPts val="8000"/>
              <a:buFont typeface="Calibri"/>
              <a:buNone/>
            </a:pPr>
            <a:r>
              <a:rPr lang="en-US" sz="6000" b="1" dirty="0">
                <a:solidFill>
                  <a:schemeClr val="dk1"/>
                </a:solidFill>
                <a:latin typeface="Calibri"/>
                <a:ea typeface="Calibri"/>
                <a:cs typeface="Calibri"/>
                <a:sym typeface="Calibri"/>
              </a:rPr>
              <a:t>Design of RC Coupled Amplifier</a:t>
            </a:r>
            <a:endParaRPr sz="6000" b="1" i="0" u="none" strike="noStrike" cap="none" dirty="0">
              <a:solidFill>
                <a:srgbClr val="000000"/>
              </a:solidFill>
              <a:latin typeface="Arial"/>
              <a:ea typeface="Arial"/>
              <a:cs typeface="Arial"/>
              <a:sym typeface="Arial"/>
            </a:endParaRPr>
          </a:p>
        </p:txBody>
      </p:sp>
      <p:sp>
        <p:nvSpPr>
          <p:cNvPr id="37" name="Google Shape;37;p1"/>
          <p:cNvSpPr/>
          <p:nvPr/>
        </p:nvSpPr>
        <p:spPr>
          <a:xfrm>
            <a:off x="10332" y="0"/>
            <a:ext cx="9377362" cy="6477000"/>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1"/>
          <p:cNvSpPr txBox="1"/>
          <p:nvPr/>
        </p:nvSpPr>
        <p:spPr>
          <a:xfrm>
            <a:off x="471487" y="415925"/>
            <a:ext cx="1846262" cy="1841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1"/>
          <p:cNvSpPr txBox="1"/>
          <p:nvPr/>
        </p:nvSpPr>
        <p:spPr>
          <a:xfrm>
            <a:off x="5603875" y="1336675"/>
            <a:ext cx="146050" cy="14763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1"/>
          <p:cNvSpPr txBox="1"/>
          <p:nvPr/>
        </p:nvSpPr>
        <p:spPr>
          <a:xfrm>
            <a:off x="2508250" y="720725"/>
            <a:ext cx="3810000" cy="1231900"/>
          </a:xfrm>
          <a:prstGeom prst="rect">
            <a:avLst/>
          </a:prstGeom>
          <a:noFill/>
          <a:ln>
            <a:noFill/>
          </a:ln>
        </p:spPr>
        <p:txBody>
          <a:bodyPr spcFirstLastPara="1" wrap="square" lIns="0" tIns="13325" rIns="0" bIns="0" anchor="t" anchorCtr="0">
            <a:spAutoFit/>
          </a:bodyPr>
          <a:lstStyle/>
          <a:p>
            <a:pPr marL="12700" marR="0" lvl="0" indent="0" algn="l" rtl="0">
              <a:lnSpc>
                <a:spcPct val="111904"/>
              </a:lnSpc>
              <a:spcBef>
                <a:spcPts val="0"/>
              </a:spcBef>
              <a:spcAft>
                <a:spcPts val="0"/>
              </a:spcAft>
              <a:buClr>
                <a:srgbClr val="FFFFFF"/>
              </a:buClr>
              <a:buSzPts val="4200"/>
              <a:buFont typeface="Helvetica Neue"/>
              <a:buNone/>
            </a:pPr>
            <a:r>
              <a:rPr lang="en-US" sz="4200" b="1" i="0" u="none" strike="noStrike" cap="none">
                <a:solidFill>
                  <a:srgbClr val="FFFFFF"/>
                </a:solidFill>
                <a:latin typeface="Helvetica Neue"/>
                <a:ea typeface="Helvetica Neue"/>
                <a:cs typeface="Helvetica Neue"/>
                <a:sym typeface="Helvetica Neue"/>
              </a:rPr>
              <a:t>RV College of </a:t>
            </a:r>
            <a:endParaRPr sz="1400" b="0" i="0" u="none" strike="noStrike" cap="none">
              <a:solidFill>
                <a:srgbClr val="000000"/>
              </a:solidFill>
              <a:latin typeface="Arial"/>
              <a:ea typeface="Arial"/>
              <a:cs typeface="Arial"/>
              <a:sym typeface="Arial"/>
            </a:endParaRPr>
          </a:p>
          <a:p>
            <a:pPr marL="12700" marR="0" lvl="0" indent="0" algn="l" rtl="0">
              <a:lnSpc>
                <a:spcPct val="111904"/>
              </a:lnSpc>
              <a:spcBef>
                <a:spcPts val="100"/>
              </a:spcBef>
              <a:spcAft>
                <a:spcPts val="0"/>
              </a:spcAft>
              <a:buClr>
                <a:srgbClr val="FFFFFF"/>
              </a:buClr>
              <a:buSzPts val="4200"/>
              <a:buFont typeface="Helvetica Neue"/>
              <a:buNone/>
            </a:pPr>
            <a:r>
              <a:rPr lang="en-US" sz="4200" b="1" i="0" u="none" strike="noStrike" cap="none">
                <a:solidFill>
                  <a:srgbClr val="FFFFFF"/>
                </a:solidFill>
                <a:latin typeface="Helvetica Neue"/>
                <a:ea typeface="Helvetica Neue"/>
                <a:cs typeface="Helvetica Neue"/>
                <a:sym typeface="Helvetica Neue"/>
              </a:rPr>
              <a:t>Engineering</a:t>
            </a:r>
            <a:endParaRPr sz="1400" b="0" i="0" u="none" strike="noStrike" cap="none">
              <a:solidFill>
                <a:srgbClr val="000000"/>
              </a:solidFill>
              <a:latin typeface="Arial"/>
              <a:ea typeface="Arial"/>
              <a:cs typeface="Arial"/>
              <a:sym typeface="Arial"/>
            </a:endParaRPr>
          </a:p>
        </p:txBody>
      </p:sp>
      <p:sp>
        <p:nvSpPr>
          <p:cNvPr id="41" name="Google Shape;41;p1"/>
          <p:cNvSpPr txBox="1"/>
          <p:nvPr/>
        </p:nvSpPr>
        <p:spPr>
          <a:xfrm>
            <a:off x="16117888" y="407987"/>
            <a:ext cx="3405187" cy="48418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422C75"/>
              </a:buClr>
              <a:buSzPts val="3000"/>
              <a:buFont typeface="Playfair Display"/>
              <a:buNone/>
            </a:pPr>
            <a:r>
              <a:rPr lang="en-US" sz="3000" b="0" i="1" u="none" strike="noStrike" cap="none">
                <a:solidFill>
                  <a:srgbClr val="422C75"/>
                </a:solidFill>
                <a:latin typeface="Playfair Display"/>
                <a:ea typeface="Playfair Display"/>
                <a:cs typeface="Playfair Display"/>
                <a:sym typeface="Playfair Display"/>
              </a:rPr>
              <a:t>Go, change the world</a:t>
            </a:r>
            <a:endParaRPr sz="1400" b="0" i="0" u="none" strike="noStrike" cap="none">
              <a:solidFill>
                <a:srgbClr val="000000"/>
              </a:solidFill>
              <a:latin typeface="Arial"/>
              <a:ea typeface="Arial"/>
              <a:cs typeface="Arial"/>
              <a:sym typeface="Arial"/>
            </a:endParaRPr>
          </a:p>
        </p:txBody>
      </p:sp>
      <p:sp>
        <p:nvSpPr>
          <p:cNvPr id="42" name="Google Shape;42;p1"/>
          <p:cNvSpPr txBox="1"/>
          <p:nvPr/>
        </p:nvSpPr>
        <p:spPr>
          <a:xfrm>
            <a:off x="6542087" y="4787576"/>
            <a:ext cx="10610850" cy="7461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4000"/>
              <a:buFont typeface="Calibri"/>
              <a:buNone/>
            </a:pPr>
            <a:r>
              <a:rPr lang="en-US" sz="4000" b="1" i="0" u="none" strike="noStrike" cap="none" dirty="0">
                <a:solidFill>
                  <a:srgbClr val="0033CC"/>
                </a:solidFill>
                <a:latin typeface="Calibri"/>
                <a:ea typeface="Calibri"/>
                <a:cs typeface="Calibri"/>
                <a:sym typeface="Calibri"/>
              </a:rPr>
              <a:t>Summer Internship Presentation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40"/>
              </a:spcBef>
              <a:spcAft>
                <a:spcPts val="0"/>
              </a:spcAft>
              <a:buClr>
                <a:schemeClr val="dk1"/>
              </a:buClr>
              <a:buSzPts val="3200"/>
              <a:buFont typeface="Calibri"/>
              <a:buNone/>
            </a:pPr>
            <a:endParaRPr sz="32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dirty="0">
              <a:solidFill>
                <a:schemeClr val="dk1"/>
              </a:solidFill>
              <a:latin typeface="Calibri"/>
              <a:ea typeface="Calibri"/>
              <a:cs typeface="Calibri"/>
              <a:sym typeface="Calibri"/>
            </a:endParaRPr>
          </a:p>
        </p:txBody>
      </p:sp>
      <p:sp>
        <p:nvSpPr>
          <p:cNvPr id="43" name="Google Shape;43;p1"/>
          <p:cNvSpPr txBox="1"/>
          <p:nvPr/>
        </p:nvSpPr>
        <p:spPr>
          <a:xfrm>
            <a:off x="6132512" y="6004172"/>
            <a:ext cx="114300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Calibri"/>
              <a:buNone/>
            </a:pPr>
            <a:r>
              <a:rPr lang="en-US" sz="3600" b="1" i="0" u="none" strike="noStrike" cap="none" dirty="0">
                <a:solidFill>
                  <a:schemeClr val="dk1"/>
                </a:solidFill>
                <a:latin typeface="Calibri"/>
                <a:ea typeface="Calibri"/>
                <a:cs typeface="Calibri"/>
                <a:sym typeface="Calibri"/>
              </a:rPr>
              <a:t>Student Name</a:t>
            </a:r>
            <a:r>
              <a:rPr lang="en-US" sz="3600" b="1" dirty="0">
                <a:solidFill>
                  <a:schemeClr val="dk1"/>
                </a:solidFill>
                <a:latin typeface="Calibri"/>
                <a:ea typeface="Calibri"/>
                <a:cs typeface="Calibri"/>
                <a:sym typeface="Calibri"/>
              </a:rPr>
              <a:t>: Pavan Kumar C </a:t>
            </a:r>
            <a:r>
              <a:rPr lang="en-US" sz="3600" b="1" dirty="0" err="1">
                <a:solidFill>
                  <a:schemeClr val="dk1"/>
                </a:solidFill>
                <a:latin typeface="Calibri"/>
                <a:ea typeface="Calibri"/>
                <a:cs typeface="Calibri"/>
                <a:sym typeface="Calibri"/>
              </a:rPr>
              <a:t>Banasode</a:t>
            </a:r>
            <a:r>
              <a:rPr lang="en-US" sz="3600" b="1" dirty="0">
                <a:solidFill>
                  <a:schemeClr val="dk1"/>
                </a:solidFill>
                <a:latin typeface="Calibri"/>
                <a:ea typeface="Calibri"/>
                <a:cs typeface="Calibri"/>
                <a:sym typeface="Calibri"/>
              </a:rPr>
              <a:t> (1RV21EC116)</a:t>
            </a:r>
            <a:endParaRPr sz="3600" b="1" i="0" u="none" strike="noStrike" cap="none" dirty="0">
              <a:solidFill>
                <a:schemeClr val="dk1"/>
              </a:solidFill>
              <a:latin typeface="Calibri"/>
              <a:ea typeface="Calibri"/>
              <a:cs typeface="Calibri"/>
              <a:sym typeface="Calibri"/>
            </a:endParaRPr>
          </a:p>
        </p:txBody>
      </p:sp>
      <p:sp>
        <p:nvSpPr>
          <p:cNvPr id="44" name="Google Shape;44;p1"/>
          <p:cNvSpPr txBox="1"/>
          <p:nvPr/>
        </p:nvSpPr>
        <p:spPr>
          <a:xfrm>
            <a:off x="6132512" y="7821960"/>
            <a:ext cx="12279778"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Calibri"/>
              <a:buNone/>
            </a:pPr>
            <a:r>
              <a:rPr lang="en-US" sz="3600" b="1" i="0" u="none" strike="noStrike" cap="none" dirty="0">
                <a:solidFill>
                  <a:schemeClr val="dk1"/>
                </a:solidFill>
                <a:latin typeface="Calibri"/>
                <a:ea typeface="Calibri"/>
                <a:cs typeface="Calibri"/>
                <a:sym typeface="Calibri"/>
              </a:rPr>
              <a:t>Guide Name: Dr. Shilp</a:t>
            </a:r>
            <a:r>
              <a:rPr lang="en-US" sz="3600" b="1" dirty="0">
                <a:solidFill>
                  <a:schemeClr val="dk1"/>
                </a:solidFill>
                <a:latin typeface="Calibri"/>
                <a:ea typeface="Calibri"/>
                <a:cs typeface="Calibri"/>
                <a:sym typeface="Calibri"/>
              </a:rPr>
              <a:t>a D R</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Calibri"/>
              <a:buNone/>
            </a:pPr>
            <a:r>
              <a:rPr lang="en-US" sz="3600" b="1" i="0" u="none" strike="noStrike" cap="none" dirty="0">
                <a:solidFill>
                  <a:schemeClr val="dk1"/>
                </a:solidFill>
                <a:latin typeface="Calibri"/>
                <a:ea typeface="Calibri"/>
                <a:cs typeface="Calibri"/>
                <a:sym typeface="Calibri"/>
              </a:rPr>
              <a:t>Designation: Associate Professor</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Calibri"/>
              <a:buNone/>
            </a:pPr>
            <a:r>
              <a:rPr lang="en-US" sz="3600" b="1" i="0" u="none" strike="noStrike" cap="none" dirty="0">
                <a:solidFill>
                  <a:schemeClr val="dk1"/>
                </a:solidFill>
                <a:latin typeface="Calibri"/>
                <a:ea typeface="Calibri"/>
                <a:cs typeface="Calibri"/>
                <a:sym typeface="Calibri"/>
              </a:rPr>
              <a:t>Department of Electronics and Communication Engineering</a:t>
            </a:r>
            <a:endParaRPr sz="1600" b="0" i="0" u="none" strike="noStrike" cap="none" dirty="0">
              <a:solidFill>
                <a:srgbClr val="000000"/>
              </a:solidFill>
              <a:latin typeface="Arial"/>
              <a:ea typeface="Arial"/>
              <a:cs typeface="Arial"/>
              <a:sym typeface="Arial"/>
            </a:endParaRPr>
          </a:p>
        </p:txBody>
      </p:sp>
      <p:sp>
        <p:nvSpPr>
          <p:cNvPr id="45" name="Google Shape;45;p1"/>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6" name="Google Shape;46;p1"/>
          <p:cNvSpPr txBox="1"/>
          <p:nvPr/>
        </p:nvSpPr>
        <p:spPr>
          <a:xfrm>
            <a:off x="6835775" y="10517187"/>
            <a:ext cx="6432550" cy="369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2400"/>
              <a:buFont typeface="Calibri"/>
              <a:buNone/>
            </a:pPr>
            <a:r>
              <a:rPr lang="en-US" sz="24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7" name="Google Shape;47;p1"/>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c4d74a5652_0_60"/>
          <p:cNvSpPr txBox="1"/>
          <p:nvPr/>
        </p:nvSpPr>
        <p:spPr>
          <a:xfrm>
            <a:off x="0" y="407987"/>
            <a:ext cx="20104200" cy="113094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g1c4d74a5652_0_6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g1c4d74a5652_0_6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g1c4d74a5652_0_6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g1c4d74a5652_0_6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g1c4d74a5652_0_6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57" name="Google Shape;157;g1c4d74a5652_0_6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58" name="Google Shape;158;g1c4d74a5652_0_6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59" name="Google Shape;159;g1c4d74a5652_0_6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60" name="Google Shape;160;g1c4d74a5652_0_6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10</a:t>
            </a:fld>
            <a:endParaRPr sz="1400" b="0" i="0" u="none" strike="noStrike" cap="none">
              <a:solidFill>
                <a:srgbClr val="000000"/>
              </a:solidFill>
              <a:latin typeface="Arial"/>
              <a:ea typeface="Arial"/>
              <a:cs typeface="Arial"/>
              <a:sym typeface="Arial"/>
            </a:endParaRPr>
          </a:p>
        </p:txBody>
      </p:sp>
      <p:pic>
        <p:nvPicPr>
          <p:cNvPr id="161" name="Google Shape;161;g1c4d74a5652_0_60"/>
          <p:cNvPicPr preferRelativeResize="0"/>
          <p:nvPr/>
        </p:nvPicPr>
        <p:blipFill>
          <a:blip r:embed="rId4">
            <a:alphaModFix/>
          </a:blip>
          <a:stretch>
            <a:fillRect/>
          </a:stretch>
        </p:blipFill>
        <p:spPr>
          <a:xfrm>
            <a:off x="5812500" y="3040038"/>
            <a:ext cx="8479199" cy="7086550"/>
          </a:xfrm>
          <a:prstGeom prst="rect">
            <a:avLst/>
          </a:prstGeom>
          <a:noFill/>
          <a:ln>
            <a:noFill/>
          </a:ln>
        </p:spPr>
      </p:pic>
      <p:sp>
        <p:nvSpPr>
          <p:cNvPr id="162" name="Google Shape;162;g1c4d74a5652_0_60"/>
          <p:cNvSpPr txBox="1"/>
          <p:nvPr/>
        </p:nvSpPr>
        <p:spPr>
          <a:xfrm>
            <a:off x="3440827" y="1514738"/>
            <a:ext cx="138678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4000" dirty="0">
                <a:latin typeface="Calibri"/>
                <a:ea typeface="Calibri"/>
                <a:cs typeface="Calibri"/>
                <a:sym typeface="Calibri"/>
              </a:rPr>
              <a:t>Webinar on Fabrication Technology, by </a:t>
            </a:r>
            <a:r>
              <a:rPr lang="en-US" sz="4000" dirty="0" err="1">
                <a:latin typeface="Calibri"/>
                <a:ea typeface="Calibri"/>
                <a:cs typeface="Calibri"/>
                <a:sym typeface="Calibri"/>
              </a:rPr>
              <a:t>Ms.Sabiha</a:t>
            </a:r>
            <a:r>
              <a:rPr lang="en-US" sz="4000" dirty="0">
                <a:latin typeface="Calibri"/>
                <a:ea typeface="Calibri"/>
                <a:cs typeface="Calibri"/>
                <a:sym typeface="Calibri"/>
              </a:rPr>
              <a:t> </a:t>
            </a:r>
            <a:r>
              <a:rPr lang="en-US" sz="4000" dirty="0" err="1">
                <a:latin typeface="Calibri"/>
                <a:ea typeface="Calibri"/>
                <a:cs typeface="Calibri"/>
                <a:sym typeface="Calibri"/>
              </a:rPr>
              <a:t>Sulthana</a:t>
            </a:r>
            <a:endParaRPr sz="4000" dirty="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c4d74a5652_0_20"/>
          <p:cNvSpPr txBox="1"/>
          <p:nvPr/>
        </p:nvSpPr>
        <p:spPr>
          <a:xfrm>
            <a:off x="0" y="60325"/>
            <a:ext cx="20104200" cy="113094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g1c4d74a5652_0_2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g1c4d74a5652_0_2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g1c4d74a5652_0_2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g1c4d74a5652_0_2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g1c4d74a5652_0_2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73" name="Google Shape;173;g1c4d74a5652_0_2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74" name="Google Shape;174;g1c4d74a5652_0_2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75" name="Google Shape;175;g1c4d74a5652_0_2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76" name="Google Shape;176;g1c4d74a5652_0_2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sp>
        <p:nvSpPr>
          <p:cNvPr id="177" name="Google Shape;177;g1c4d74a5652_0_20"/>
          <p:cNvSpPr txBox="1"/>
          <p:nvPr/>
        </p:nvSpPr>
        <p:spPr>
          <a:xfrm>
            <a:off x="3118200" y="1236925"/>
            <a:ext cx="138678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lnSpc>
                <a:spcPct val="101000"/>
              </a:lnSpc>
              <a:spcBef>
                <a:spcPts val="0"/>
              </a:spcBef>
              <a:spcAft>
                <a:spcPts val="0"/>
              </a:spcAft>
              <a:buNone/>
            </a:pPr>
            <a:r>
              <a:rPr lang="en-US" sz="4000" dirty="0">
                <a:solidFill>
                  <a:schemeClr val="dk1"/>
                </a:solidFill>
                <a:latin typeface="Calibri"/>
                <a:ea typeface="Calibri"/>
                <a:cs typeface="Calibri"/>
                <a:sym typeface="Calibri"/>
              </a:rPr>
              <a:t>Project to design RC Coupled Amplifier</a:t>
            </a:r>
            <a:endParaRPr sz="4000" dirty="0">
              <a:latin typeface="Calibri"/>
              <a:ea typeface="Calibri"/>
              <a:cs typeface="Calibri"/>
              <a:sym typeface="Calibri"/>
            </a:endParaRPr>
          </a:p>
        </p:txBody>
      </p:sp>
      <p:pic>
        <p:nvPicPr>
          <p:cNvPr id="3" name="Picture 2">
            <a:extLst>
              <a:ext uri="{FF2B5EF4-FFF2-40B4-BE49-F238E27FC236}">
                <a16:creationId xmlns:a16="http://schemas.microsoft.com/office/drawing/2014/main" id="{F7CA0FA3-1305-EAED-6B55-60BD8EDC8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126" y="2414456"/>
            <a:ext cx="9281969" cy="7725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c4d74a5652_0_42"/>
          <p:cNvSpPr txBox="1"/>
          <p:nvPr/>
        </p:nvSpPr>
        <p:spPr>
          <a:xfrm>
            <a:off x="0" y="60325"/>
            <a:ext cx="20104200" cy="113094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g1c4d74a5652_0_42"/>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g1c4d74a5652_0_42"/>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g1c4d74a5652_0_42"/>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 name="Google Shape;187;g1c4d74a5652_0_42"/>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g1c4d74a5652_0_42"/>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89" name="Google Shape;189;g1c4d74a5652_0_42"/>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90" name="Google Shape;190;g1c4d74a5652_0_42"/>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91" name="Google Shape;191;g1c4d74a5652_0_42"/>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92" name="Google Shape;192;g1c4d74a5652_0_42"/>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12</a:t>
            </a:fld>
            <a:endParaRPr sz="1400" b="0" i="0" u="none" strike="noStrike" cap="none">
              <a:solidFill>
                <a:srgbClr val="000000"/>
              </a:solidFill>
              <a:latin typeface="Arial"/>
              <a:ea typeface="Arial"/>
              <a:cs typeface="Arial"/>
              <a:sym typeface="Arial"/>
            </a:endParaRPr>
          </a:p>
        </p:txBody>
      </p:sp>
      <p:sp>
        <p:nvSpPr>
          <p:cNvPr id="193" name="Google Shape;193;g1c4d74a5652_0_42"/>
          <p:cNvSpPr txBox="1"/>
          <p:nvPr/>
        </p:nvSpPr>
        <p:spPr>
          <a:xfrm>
            <a:off x="3337850" y="1650238"/>
            <a:ext cx="138678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lnSpc>
                <a:spcPct val="101000"/>
              </a:lnSpc>
              <a:spcBef>
                <a:spcPts val="0"/>
              </a:spcBef>
              <a:spcAft>
                <a:spcPts val="0"/>
              </a:spcAft>
              <a:buNone/>
            </a:pPr>
            <a:r>
              <a:rPr lang="en-US" sz="4000" dirty="0">
                <a:solidFill>
                  <a:schemeClr val="dk1"/>
                </a:solidFill>
                <a:latin typeface="Calibri"/>
                <a:ea typeface="Calibri"/>
                <a:cs typeface="Calibri"/>
                <a:sym typeface="Calibri"/>
              </a:rPr>
              <a:t>Project to design RC Coupled Amplifier</a:t>
            </a:r>
            <a:endParaRPr sz="4000" dirty="0">
              <a:latin typeface="Calibri"/>
              <a:ea typeface="Calibri"/>
              <a:cs typeface="Calibri"/>
              <a:sym typeface="Calibri"/>
            </a:endParaRPr>
          </a:p>
        </p:txBody>
      </p:sp>
      <p:pic>
        <p:nvPicPr>
          <p:cNvPr id="2" name="Picture 1">
            <a:extLst>
              <a:ext uri="{FF2B5EF4-FFF2-40B4-BE49-F238E27FC236}">
                <a16:creationId xmlns:a16="http://schemas.microsoft.com/office/drawing/2014/main" id="{540F336E-F54C-075E-5399-8AD05703B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142" y="2922645"/>
            <a:ext cx="8775224" cy="4277605"/>
          </a:xfrm>
          <a:prstGeom prst="rect">
            <a:avLst/>
          </a:prstGeom>
        </p:spPr>
      </p:pic>
      <p:pic>
        <p:nvPicPr>
          <p:cNvPr id="3" name="Picture 2">
            <a:extLst>
              <a:ext uri="{FF2B5EF4-FFF2-40B4-BE49-F238E27FC236}">
                <a16:creationId xmlns:a16="http://schemas.microsoft.com/office/drawing/2014/main" id="{DBAF0943-01F9-9E12-C15E-B28C358665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2191" y="5186428"/>
            <a:ext cx="8339165" cy="3886603"/>
          </a:xfrm>
          <a:prstGeom prst="rect">
            <a:avLst/>
          </a:prstGeom>
        </p:spPr>
      </p:pic>
      <p:sp>
        <p:nvSpPr>
          <p:cNvPr id="4" name="TextBox 3">
            <a:extLst>
              <a:ext uri="{FF2B5EF4-FFF2-40B4-BE49-F238E27FC236}">
                <a16:creationId xmlns:a16="http://schemas.microsoft.com/office/drawing/2014/main" id="{2FE3BC29-AFFE-5776-3CFF-150757647648}"/>
              </a:ext>
            </a:extLst>
          </p:cNvPr>
          <p:cNvSpPr txBox="1"/>
          <p:nvPr/>
        </p:nvSpPr>
        <p:spPr>
          <a:xfrm>
            <a:off x="2508250" y="7194441"/>
            <a:ext cx="5915903" cy="586956"/>
          </a:xfrm>
          <a:prstGeom prst="rect">
            <a:avLst/>
          </a:prstGeom>
          <a:noFill/>
        </p:spPr>
        <p:txBody>
          <a:bodyPr wrap="square" rtlCol="0">
            <a:spAutoFit/>
          </a:bodyPr>
          <a:lstStyle/>
          <a:p>
            <a:pPr indent="-1270" algn="ctr">
              <a:lnSpc>
                <a:spcPct val="150000"/>
              </a:lnSpc>
              <a:spcAft>
                <a:spcPts val="1200"/>
              </a:spcAf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Input v/s Output waveforms</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5" name="TextBox 4">
            <a:extLst>
              <a:ext uri="{FF2B5EF4-FFF2-40B4-BE49-F238E27FC236}">
                <a16:creationId xmlns:a16="http://schemas.microsoft.com/office/drawing/2014/main" id="{6F550B3E-CBC7-32F4-D3A8-6EDFD682EF19}"/>
              </a:ext>
            </a:extLst>
          </p:cNvPr>
          <p:cNvSpPr txBox="1"/>
          <p:nvPr/>
        </p:nvSpPr>
        <p:spPr>
          <a:xfrm>
            <a:off x="10760160" y="9258762"/>
            <a:ext cx="8339165" cy="461665"/>
          </a:xfrm>
          <a:prstGeom prst="rect">
            <a:avLst/>
          </a:prstGeom>
          <a:noFill/>
        </p:spPr>
        <p:txBody>
          <a:bodyPr wrap="square" rtlCol="0">
            <a:spAutoFit/>
          </a:bodyPr>
          <a:lstStyle/>
          <a:p>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Frequency response curve of the designed RC coupled amplifier</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0"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19"/>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19"/>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9"/>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1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23" name="Google Shape;223;p19"/>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24" name="Google Shape;224;p19"/>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5" name="Google Shape;225;p19"/>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26" name="Google Shape;226;p19"/>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13</a:t>
            </a:fld>
            <a:endParaRPr sz="1400" b="0" i="0" u="none" strike="noStrike" cap="none">
              <a:solidFill>
                <a:srgbClr val="000000"/>
              </a:solidFill>
              <a:latin typeface="Arial"/>
              <a:ea typeface="Arial"/>
              <a:cs typeface="Arial"/>
              <a:sym typeface="Arial"/>
            </a:endParaRPr>
          </a:p>
        </p:txBody>
      </p:sp>
      <p:sp>
        <p:nvSpPr>
          <p:cNvPr id="2" name="Google Shape;193;g1c4d74a5652_0_42">
            <a:extLst>
              <a:ext uri="{FF2B5EF4-FFF2-40B4-BE49-F238E27FC236}">
                <a16:creationId xmlns:a16="http://schemas.microsoft.com/office/drawing/2014/main" id="{13984E3B-49B2-9797-514A-C8A577752605}"/>
              </a:ext>
            </a:extLst>
          </p:cNvPr>
          <p:cNvSpPr txBox="1"/>
          <p:nvPr/>
        </p:nvSpPr>
        <p:spPr>
          <a:xfrm>
            <a:off x="3337850" y="1650238"/>
            <a:ext cx="138678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lnSpc>
                <a:spcPct val="101000"/>
              </a:lnSpc>
              <a:spcBef>
                <a:spcPts val="0"/>
              </a:spcBef>
              <a:spcAft>
                <a:spcPts val="0"/>
              </a:spcAft>
              <a:buNone/>
            </a:pPr>
            <a:r>
              <a:rPr lang="en-US" sz="4000" dirty="0">
                <a:solidFill>
                  <a:schemeClr val="dk1"/>
                </a:solidFill>
                <a:latin typeface="Calibri"/>
                <a:ea typeface="Calibri"/>
                <a:cs typeface="Calibri"/>
                <a:sym typeface="Calibri"/>
              </a:rPr>
              <a:t>Project to design RC Coupled Amplifier</a:t>
            </a:r>
            <a:endParaRPr sz="4000" dirty="0">
              <a:latin typeface="Calibri"/>
              <a:ea typeface="Calibri"/>
              <a:cs typeface="Calibri"/>
              <a:sym typeface="Calibri"/>
            </a:endParaRPr>
          </a:p>
        </p:txBody>
      </p:sp>
      <p:graphicFrame>
        <p:nvGraphicFramePr>
          <p:cNvPr id="4" name="Table 3">
            <a:extLst>
              <a:ext uri="{FF2B5EF4-FFF2-40B4-BE49-F238E27FC236}">
                <a16:creationId xmlns:a16="http://schemas.microsoft.com/office/drawing/2014/main" id="{5CF503A5-031C-3352-CD83-1CD1D445FBD4}"/>
              </a:ext>
            </a:extLst>
          </p:cNvPr>
          <p:cNvGraphicFramePr>
            <a:graphicFrameLocks noGrp="1"/>
          </p:cNvGraphicFramePr>
          <p:nvPr>
            <p:extLst>
              <p:ext uri="{D42A27DB-BD31-4B8C-83A1-F6EECF244321}">
                <p14:modId xmlns:p14="http://schemas.microsoft.com/office/powerpoint/2010/main" val="3652757567"/>
              </p:ext>
            </p:extLst>
          </p:nvPr>
        </p:nvGraphicFramePr>
        <p:xfrm>
          <a:off x="6516554" y="4732077"/>
          <a:ext cx="7510392" cy="1790866"/>
        </p:xfrm>
        <a:graphic>
          <a:graphicData uri="http://schemas.openxmlformats.org/drawingml/2006/table">
            <a:tbl>
              <a:tblPr firstRow="1" firstCol="1" bandRow="1">
                <a:tableStyleId>{5C22544A-7EE6-4342-B048-85BDC9FD1C3A}</a:tableStyleId>
              </a:tblPr>
              <a:tblGrid>
                <a:gridCol w="2503464">
                  <a:extLst>
                    <a:ext uri="{9D8B030D-6E8A-4147-A177-3AD203B41FA5}">
                      <a16:colId xmlns:a16="http://schemas.microsoft.com/office/drawing/2014/main" val="2668993814"/>
                    </a:ext>
                  </a:extLst>
                </a:gridCol>
                <a:gridCol w="2503464">
                  <a:extLst>
                    <a:ext uri="{9D8B030D-6E8A-4147-A177-3AD203B41FA5}">
                      <a16:colId xmlns:a16="http://schemas.microsoft.com/office/drawing/2014/main" val="2685780161"/>
                    </a:ext>
                  </a:extLst>
                </a:gridCol>
                <a:gridCol w="2503464">
                  <a:extLst>
                    <a:ext uri="{9D8B030D-6E8A-4147-A177-3AD203B41FA5}">
                      <a16:colId xmlns:a16="http://schemas.microsoft.com/office/drawing/2014/main" val="2767956374"/>
                    </a:ext>
                  </a:extLst>
                </a:gridCol>
              </a:tblGrid>
              <a:tr h="570560">
                <a:tc>
                  <a:txBody>
                    <a:bodyPr/>
                    <a:lstStyle/>
                    <a:p>
                      <a:pPr indent="-635" algn="ctr" fontAlgn="auto">
                        <a:lnSpc>
                          <a:spcPct val="150000"/>
                        </a:lnSpc>
                      </a:pPr>
                      <a:r>
                        <a:rPr lang="en-US" sz="2400" dirty="0">
                          <a:effectLst/>
                        </a:rPr>
                        <a:t>Circuit</a:t>
                      </a:r>
                      <a:endParaRPr lang="en-IN" sz="2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tc>
                <a:tc>
                  <a:txBody>
                    <a:bodyPr/>
                    <a:lstStyle/>
                    <a:p>
                      <a:pPr indent="-635" algn="ctr" fontAlgn="auto">
                        <a:lnSpc>
                          <a:spcPct val="150000"/>
                        </a:lnSpc>
                      </a:pPr>
                      <a:r>
                        <a:rPr lang="en-US" sz="2400" dirty="0">
                          <a:effectLst/>
                        </a:rPr>
                        <a:t>Gain</a:t>
                      </a:r>
                      <a:endParaRPr lang="en-IN" sz="2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tc>
                <a:tc>
                  <a:txBody>
                    <a:bodyPr/>
                    <a:lstStyle/>
                    <a:p>
                      <a:pPr indent="-635" algn="ctr" fontAlgn="auto">
                        <a:lnSpc>
                          <a:spcPct val="150000"/>
                        </a:lnSpc>
                      </a:pPr>
                      <a:r>
                        <a:rPr lang="en-US" sz="2400">
                          <a:effectLst/>
                        </a:rPr>
                        <a:t>Bandwidth</a:t>
                      </a:r>
                      <a:endParaRPr lang="en-IN" sz="240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34978885"/>
                  </a:ext>
                </a:extLst>
              </a:tr>
              <a:tr h="1220306">
                <a:tc>
                  <a:txBody>
                    <a:bodyPr/>
                    <a:lstStyle/>
                    <a:p>
                      <a:pPr indent="-635" fontAlgn="auto">
                        <a:lnSpc>
                          <a:spcPct val="150000"/>
                        </a:lnSpc>
                      </a:pPr>
                      <a:r>
                        <a:rPr lang="en-US" sz="2400" dirty="0">
                          <a:effectLst/>
                        </a:rPr>
                        <a:t>RC Coupled amplifier</a:t>
                      </a:r>
                      <a:endParaRPr lang="en-IN" sz="2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tc>
                <a:tc>
                  <a:txBody>
                    <a:bodyPr/>
                    <a:lstStyle/>
                    <a:p>
                      <a:pPr indent="-635" algn="ctr" fontAlgn="auto">
                        <a:lnSpc>
                          <a:spcPct val="150000"/>
                        </a:lnSpc>
                      </a:pPr>
                      <a:r>
                        <a:rPr lang="en-US" sz="2400" dirty="0">
                          <a:effectLst/>
                        </a:rPr>
                        <a:t>100.07</a:t>
                      </a:r>
                      <a:endParaRPr lang="en-IN" sz="2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tc>
                  <a:txBody>
                    <a:bodyPr/>
                    <a:lstStyle/>
                    <a:p>
                      <a:pPr indent="-635" algn="ctr" fontAlgn="auto">
                        <a:lnSpc>
                          <a:spcPct val="150000"/>
                        </a:lnSpc>
                      </a:pPr>
                      <a:r>
                        <a:rPr lang="en-US" sz="2400" dirty="0">
                          <a:effectLst/>
                        </a:rPr>
                        <a:t>117MHz</a:t>
                      </a:r>
                      <a:endParaRPr lang="en-IN" sz="2400" dirty="0">
                        <a:effectLst/>
                        <a:latin typeface="Georgia" panose="02040502050405020303" pitchFamily="18" charset="0"/>
                        <a:ea typeface="Georgia" panose="02040502050405020303" pitchFamily="18" charset="0"/>
                        <a:cs typeface="Georgia" panose="02040502050405020303" pitchFamily="18" charset="0"/>
                      </a:endParaRPr>
                    </a:p>
                  </a:txBody>
                  <a:tcPr marL="68580" marR="68580" marT="0" marB="0" anchor="ctr"/>
                </a:tc>
                <a:extLst>
                  <a:ext uri="{0D108BD9-81ED-4DB2-BD59-A6C34878D82A}">
                    <a16:rowId xmlns:a16="http://schemas.microsoft.com/office/drawing/2014/main" val="3553345408"/>
                  </a:ext>
                </a:extLst>
              </a:tr>
            </a:tbl>
          </a:graphicData>
        </a:graphic>
      </p:graphicFrame>
      <p:sp>
        <p:nvSpPr>
          <p:cNvPr id="5" name="Rectangle 1">
            <a:extLst>
              <a:ext uri="{FF2B5EF4-FFF2-40B4-BE49-F238E27FC236}">
                <a16:creationId xmlns:a16="http://schemas.microsoft.com/office/drawing/2014/main" id="{341AEEED-4C4E-5EF4-621B-B02DD6179573}"/>
              </a:ext>
            </a:extLst>
          </p:cNvPr>
          <p:cNvSpPr>
            <a:spLocks noChangeArrowheads="1"/>
          </p:cNvSpPr>
          <p:nvPr/>
        </p:nvSpPr>
        <p:spPr bwMode="auto">
          <a:xfrm>
            <a:off x="10052368" y="5453340"/>
            <a:ext cx="2010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3">
            <a:extLst>
              <a:ext uri="{FF2B5EF4-FFF2-40B4-BE49-F238E27FC236}">
                <a16:creationId xmlns:a16="http://schemas.microsoft.com/office/drawing/2014/main" id="{A7A7FB03-4CCE-215F-567B-0C6C35167333}"/>
              </a:ext>
            </a:extLst>
          </p:cNvPr>
          <p:cNvSpPr>
            <a:spLocks noChangeArrowheads="1"/>
          </p:cNvSpPr>
          <p:nvPr/>
        </p:nvSpPr>
        <p:spPr bwMode="auto">
          <a:xfrm>
            <a:off x="3194050" y="2785860"/>
            <a:ext cx="14841031"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Results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RC coupled CE amplifier was designed and its operation was verified. The circuit was simulated using </a:t>
            </a:r>
            <a:r>
              <a:rPr kumimoji="0" lang="en-US" altLang="en-US" sz="2400" b="0" i="0" strike="noStrike" cap="none" normalizeH="0" baseline="0" dirty="0" err="1">
                <a:ln>
                  <a:noFill/>
                </a:ln>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LTspice</a:t>
            </a:r>
            <a:r>
              <a:rPr kumimoji="0" lang="en-US" altLang="en-US" sz="2400" b="0" i="0"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 software and theoretical values were verified. The obtained value of gain and bandwidth after simulation was equal to 100 i.e., 40dB, and 117MHz respectively. </a:t>
            </a:r>
            <a:endParaRPr kumimoji="0" lang="en-US" altLang="en-US" sz="2400" b="0" i="0"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9" name="Rectangle 5">
            <a:extLst>
              <a:ext uri="{FF2B5EF4-FFF2-40B4-BE49-F238E27FC236}">
                <a16:creationId xmlns:a16="http://schemas.microsoft.com/office/drawing/2014/main" id="{2A7D78CB-BCE7-E7CF-8F42-D3677DDA5AF1}"/>
              </a:ext>
            </a:extLst>
          </p:cNvPr>
          <p:cNvSpPr>
            <a:spLocks noChangeArrowheads="1"/>
          </p:cNvSpPr>
          <p:nvPr/>
        </p:nvSpPr>
        <p:spPr bwMode="auto">
          <a:xfrm>
            <a:off x="10052368" y="5459690"/>
            <a:ext cx="20104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6">
            <a:extLst>
              <a:ext uri="{FF2B5EF4-FFF2-40B4-BE49-F238E27FC236}">
                <a16:creationId xmlns:a16="http://schemas.microsoft.com/office/drawing/2014/main" id="{85F178B7-2D2B-6D93-90E6-4281CBEB22BF}"/>
              </a:ext>
            </a:extLst>
          </p:cNvPr>
          <p:cNvSpPr>
            <a:spLocks noChangeArrowheads="1"/>
          </p:cNvSpPr>
          <p:nvPr/>
        </p:nvSpPr>
        <p:spPr bwMode="auto">
          <a:xfrm>
            <a:off x="3194050" y="7380453"/>
            <a:ext cx="14718001"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solidFill>
                  <a:srgbClr val="191919"/>
                </a:solidFill>
                <a:latin typeface="Calibri" panose="020F0502020204030204" pitchFamily="34" charset="0"/>
                <a:ea typeface="Times New Roman" panose="02020603050405020304" pitchFamily="18" charset="0"/>
                <a:cs typeface="Calibri" panose="020F0502020204030204" pitchFamily="34" charset="0"/>
              </a:rPr>
              <a:t>Conclusions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The inference of the project undertaken during the internship program was that when designing analog circuits and systems, several variables have to be taken into consideration. In the case of RC coupled amplifier, There is a trade-off between gain, bandwidth and the operating point of the transistor used. Keeping all of this in mind, an optimal solution/design has to be developed which is fast as well as efficient in its operation. </a:t>
            </a:r>
            <a:endPar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7">
            <a:extLst>
              <a:ext uri="{FF2B5EF4-FFF2-40B4-BE49-F238E27FC236}">
                <a16:creationId xmlns:a16="http://schemas.microsoft.com/office/drawing/2014/main" id="{5209D377-D5CB-7469-EDDF-1E75DCFD901F}"/>
              </a:ext>
            </a:extLst>
          </p:cNvPr>
          <p:cNvSpPr>
            <a:spLocks noChangeArrowheads="1"/>
          </p:cNvSpPr>
          <p:nvPr/>
        </p:nvSpPr>
        <p:spPr bwMode="auto">
          <a:xfrm>
            <a:off x="10052368" y="5459690"/>
            <a:ext cx="2010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1"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19"/>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19"/>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9"/>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1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23" name="Google Shape;223;p19"/>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24" name="Google Shape;224;p19"/>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5" name="Google Shape;225;p19"/>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26" name="Google Shape;226;p19"/>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14</a:t>
            </a:fld>
            <a:endParaRPr sz="1400" b="0" i="0" u="none" strike="noStrike" cap="none">
              <a:solidFill>
                <a:srgbClr val="000000"/>
              </a:solidFill>
              <a:latin typeface="Arial"/>
              <a:ea typeface="Arial"/>
              <a:cs typeface="Arial"/>
              <a:sym typeface="Arial"/>
            </a:endParaRPr>
          </a:p>
        </p:txBody>
      </p:sp>
      <p:sp>
        <p:nvSpPr>
          <p:cNvPr id="2" name="Google Shape;109;p6">
            <a:extLst>
              <a:ext uri="{FF2B5EF4-FFF2-40B4-BE49-F238E27FC236}">
                <a16:creationId xmlns:a16="http://schemas.microsoft.com/office/drawing/2014/main" id="{52583854-1DE5-DF21-977E-9EE01A27AC1F}"/>
              </a:ext>
            </a:extLst>
          </p:cNvPr>
          <p:cNvSpPr txBox="1"/>
          <p:nvPr/>
        </p:nvSpPr>
        <p:spPr>
          <a:xfrm>
            <a:off x="8343771" y="6269081"/>
            <a:ext cx="3416556" cy="730313"/>
          </a:xfrm>
          <a:prstGeom prst="rect">
            <a:avLst/>
          </a:prstGeom>
          <a:noFill/>
          <a:ln>
            <a:noFill/>
          </a:ln>
        </p:spPr>
        <p:txBody>
          <a:bodyPr spcFirstLastPara="1" wrap="square" lIns="0" tIns="12050" rIns="0" bIns="0" anchor="t" anchorCtr="0">
            <a:spAutoFit/>
          </a:bodyPr>
          <a:lstStyle/>
          <a:p>
            <a:pPr>
              <a:spcBef>
                <a:spcPts val="800"/>
              </a:spcBef>
              <a:buSzPts val="5400"/>
            </a:pPr>
            <a:r>
              <a:rPr lang="en-US" sz="4000" b="1" dirty="0">
                <a:solidFill>
                  <a:srgbClr val="005893"/>
                </a:solidFill>
                <a:latin typeface="Calibri" panose="020F0502020204030204" pitchFamily="34" charset="0"/>
                <a:cs typeface="Calibri" panose="020F0502020204030204" pitchFamily="34" charset="0"/>
                <a:sym typeface="Calibri"/>
              </a:rPr>
              <a:t>Applications</a:t>
            </a:r>
            <a:endParaRPr sz="4000" b="1" dirty="0">
              <a:solidFill>
                <a:srgbClr val="005893"/>
              </a:solidFill>
              <a:latin typeface="Calibri" panose="020F0502020204030204" pitchFamily="34" charset="0"/>
              <a:cs typeface="Calibri" panose="020F0502020204030204" pitchFamily="34" charset="0"/>
            </a:endParaRPr>
          </a:p>
        </p:txBody>
      </p:sp>
      <p:sp>
        <p:nvSpPr>
          <p:cNvPr id="3" name="Google Shape;214;g10ee41e55db_0_75">
            <a:extLst>
              <a:ext uri="{FF2B5EF4-FFF2-40B4-BE49-F238E27FC236}">
                <a16:creationId xmlns:a16="http://schemas.microsoft.com/office/drawing/2014/main" id="{F640E4D3-42AA-5AD8-5233-249B4A8E1511}"/>
              </a:ext>
            </a:extLst>
          </p:cNvPr>
          <p:cNvSpPr txBox="1"/>
          <p:nvPr/>
        </p:nvSpPr>
        <p:spPr>
          <a:xfrm>
            <a:off x="1596583" y="2482765"/>
            <a:ext cx="8150532" cy="3416229"/>
          </a:xfrm>
          <a:prstGeom prst="rect">
            <a:avLst/>
          </a:prstGeom>
          <a:noFill/>
          <a:ln>
            <a:noFill/>
          </a:ln>
        </p:spPr>
        <p:txBody>
          <a:bodyPr spcFirstLastPara="1" wrap="square" lIns="45675" tIns="45675" rIns="45675" bIns="45675" anchor="t" anchorCtr="0">
            <a:spAutoFit/>
          </a:bodyPr>
          <a:lstStyle/>
          <a:p>
            <a:pPr marL="342900" lvl="0" indent="-342900" algn="just"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The RC coupled amplifier offers a constant gain over a wide frequency band.</a:t>
            </a:r>
            <a:endParaRPr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lvl="0" indent="-342900" algn="just"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The circuit is very compact and extremely light.</a:t>
            </a:r>
            <a:endParaRPr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lvl="0" indent="-342900" algn="just"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It used the resistor and the capacitor which are not expensive so the cost is low.</a:t>
            </a:r>
            <a:endParaRPr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lvl="0" indent="-342900" algn="just"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The frequency response of RC coupled amplifier is excellent.</a:t>
            </a:r>
            <a:endParaRPr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endParaRPr>
          </a:p>
        </p:txBody>
      </p:sp>
      <p:sp>
        <p:nvSpPr>
          <p:cNvPr id="4" name="Google Shape;109;p6">
            <a:extLst>
              <a:ext uri="{FF2B5EF4-FFF2-40B4-BE49-F238E27FC236}">
                <a16:creationId xmlns:a16="http://schemas.microsoft.com/office/drawing/2014/main" id="{B682A411-7377-04B7-45C4-1B9EC35EE64E}"/>
              </a:ext>
            </a:extLst>
          </p:cNvPr>
          <p:cNvSpPr txBox="1"/>
          <p:nvPr/>
        </p:nvSpPr>
        <p:spPr>
          <a:xfrm>
            <a:off x="10742955" y="1616465"/>
            <a:ext cx="4005111" cy="730313"/>
          </a:xfrm>
          <a:prstGeom prst="rect">
            <a:avLst/>
          </a:prstGeom>
          <a:noFill/>
          <a:ln>
            <a:noFill/>
          </a:ln>
        </p:spPr>
        <p:txBody>
          <a:bodyPr spcFirstLastPara="1" wrap="square" lIns="0" tIns="12050" rIns="0" bIns="0" anchor="t" anchorCtr="0">
            <a:spAutoFit/>
          </a:bodyPr>
          <a:lstStyle/>
          <a:p>
            <a:pPr>
              <a:spcBef>
                <a:spcPts val="800"/>
              </a:spcBef>
              <a:buSzPts val="5400"/>
            </a:pPr>
            <a:r>
              <a:rPr lang="en-US" sz="4000" b="1" dirty="0">
                <a:solidFill>
                  <a:srgbClr val="005893"/>
                </a:solidFill>
                <a:latin typeface="Calibri" panose="020F0502020204030204" pitchFamily="34" charset="0"/>
                <a:cs typeface="Calibri" panose="020F0502020204030204" pitchFamily="34" charset="0"/>
                <a:sym typeface="Calibri"/>
              </a:rPr>
              <a:t>Disadvantages</a:t>
            </a:r>
            <a:endParaRPr sz="4000" b="1" dirty="0">
              <a:solidFill>
                <a:srgbClr val="005893"/>
              </a:solidFill>
              <a:latin typeface="Calibri" panose="020F0502020204030204" pitchFamily="34" charset="0"/>
              <a:cs typeface="Calibri" panose="020F0502020204030204" pitchFamily="34" charset="0"/>
            </a:endParaRPr>
          </a:p>
        </p:txBody>
      </p:sp>
      <p:sp>
        <p:nvSpPr>
          <p:cNvPr id="8" name="Google Shape;214;g10ee41e55db_0_75">
            <a:extLst>
              <a:ext uri="{FF2B5EF4-FFF2-40B4-BE49-F238E27FC236}">
                <a16:creationId xmlns:a16="http://schemas.microsoft.com/office/drawing/2014/main" id="{2AEAE091-D067-0ADF-A6F1-1E09C2DCEFD0}"/>
              </a:ext>
            </a:extLst>
          </p:cNvPr>
          <p:cNvSpPr txBox="1"/>
          <p:nvPr/>
        </p:nvSpPr>
        <p:spPr>
          <a:xfrm>
            <a:off x="10356986" y="2396565"/>
            <a:ext cx="9471026" cy="3970227"/>
          </a:xfrm>
          <a:prstGeom prst="rect">
            <a:avLst/>
          </a:prstGeom>
          <a:noFill/>
          <a:ln>
            <a:noFill/>
          </a:ln>
        </p:spPr>
        <p:txBody>
          <a:bodyPr spcFirstLastPara="1" wrap="square" lIns="45675" tIns="45675" rIns="45675" bIns="45675" anchor="t" anchorCtr="0">
            <a:spAutoFit/>
          </a:bodyPr>
          <a:lstStyle/>
          <a:p>
            <a:pPr marL="342900" lvl="0" indent="-342900" algn="l"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The RC coupled amplifier has poor impedance matching because its output impedance is several times larger than the device, at its end terminal.</a:t>
            </a:r>
          </a:p>
          <a:p>
            <a:pPr marL="342900" lvl="0" indent="-342900" algn="l"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It is unsuitable for low frequency application.</a:t>
            </a:r>
          </a:p>
          <a:p>
            <a:pPr marL="342900" lvl="0" indent="-342900" algn="l"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It has low voltage and power gain.</a:t>
            </a:r>
          </a:p>
          <a:p>
            <a:pPr marL="342900" lvl="0" indent="-342900" algn="l"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It has narrow bandwidth.</a:t>
            </a:r>
          </a:p>
          <a:p>
            <a:pPr marL="342900" lvl="0" indent="-342900" algn="l" rtl="0">
              <a:lnSpc>
                <a:spcPct val="150000"/>
              </a:lnSpc>
              <a:spcBef>
                <a:spcPts val="0"/>
              </a:spcBef>
              <a:spcAft>
                <a:spcPts val="0"/>
              </a:spcAft>
              <a:buClr>
                <a:srgbClr val="333333"/>
              </a:buClr>
              <a:buSzPts val="4000"/>
              <a:buFont typeface="Arial" panose="020B0604020202020204" pitchFamily="34" charset="0"/>
              <a:buChar char="•"/>
            </a:pPr>
            <a:r>
              <a:rPr lang="en-US" sz="2400" dirty="0">
                <a:solidFill>
                  <a:srgbClr val="333333"/>
                </a:solidFill>
                <a:highlight>
                  <a:srgbClr val="FFFFFF"/>
                </a:highlight>
                <a:latin typeface="Calibri" panose="020F0502020204030204" pitchFamily="34" charset="0"/>
                <a:ea typeface="Times New Roman"/>
                <a:cs typeface="Calibri" panose="020F0502020204030204" pitchFamily="34" charset="0"/>
                <a:sym typeface="Times New Roman"/>
              </a:rPr>
              <a:t>It has the tendency to become noisy at times.</a:t>
            </a:r>
            <a:endParaRPr lang="en-US" sz="2400" dirty="0">
              <a:solidFill>
                <a:srgbClr val="222222"/>
              </a:solidFill>
              <a:highlight>
                <a:srgbClr val="FFFFFF"/>
              </a:highlight>
              <a:latin typeface="Calibri" panose="020F0502020204030204" pitchFamily="34" charset="0"/>
              <a:ea typeface="Times New Roman"/>
              <a:cs typeface="Calibri" panose="020F0502020204030204" pitchFamily="34" charset="0"/>
              <a:sym typeface="Times New Roman"/>
            </a:endParaRPr>
          </a:p>
        </p:txBody>
      </p:sp>
      <p:sp>
        <p:nvSpPr>
          <p:cNvPr id="9" name="Google Shape;109;p6">
            <a:extLst>
              <a:ext uri="{FF2B5EF4-FFF2-40B4-BE49-F238E27FC236}">
                <a16:creationId xmlns:a16="http://schemas.microsoft.com/office/drawing/2014/main" id="{73E9A3E2-961E-390B-93C7-118D483133C6}"/>
              </a:ext>
            </a:extLst>
          </p:cNvPr>
          <p:cNvSpPr txBox="1"/>
          <p:nvPr/>
        </p:nvSpPr>
        <p:spPr>
          <a:xfrm>
            <a:off x="2164028" y="1616465"/>
            <a:ext cx="3416556" cy="730313"/>
          </a:xfrm>
          <a:prstGeom prst="rect">
            <a:avLst/>
          </a:prstGeom>
          <a:noFill/>
          <a:ln>
            <a:noFill/>
          </a:ln>
        </p:spPr>
        <p:txBody>
          <a:bodyPr spcFirstLastPara="1" wrap="square" lIns="0" tIns="12050" rIns="0" bIns="0" anchor="t" anchorCtr="0">
            <a:spAutoFit/>
          </a:bodyPr>
          <a:lstStyle/>
          <a:p>
            <a:pPr>
              <a:spcBef>
                <a:spcPts val="800"/>
              </a:spcBef>
              <a:buSzPts val="5400"/>
            </a:pPr>
            <a:r>
              <a:rPr lang="en-US" sz="4000" b="1" dirty="0">
                <a:solidFill>
                  <a:srgbClr val="005893"/>
                </a:solidFill>
                <a:latin typeface="Calibri" panose="020F0502020204030204" pitchFamily="34" charset="0"/>
                <a:cs typeface="Calibri" panose="020F0502020204030204" pitchFamily="34" charset="0"/>
                <a:sym typeface="Calibri"/>
              </a:rPr>
              <a:t>Advantages</a:t>
            </a:r>
            <a:endParaRPr sz="4000" b="1" dirty="0">
              <a:solidFill>
                <a:srgbClr val="005893"/>
              </a:solidFill>
              <a:latin typeface="Calibri" panose="020F0502020204030204" pitchFamily="34" charset="0"/>
              <a:cs typeface="Calibri" panose="020F0502020204030204" pitchFamily="34" charset="0"/>
            </a:endParaRPr>
          </a:p>
        </p:txBody>
      </p:sp>
      <p:sp>
        <p:nvSpPr>
          <p:cNvPr id="11" name="Google Shape;214;g10ee41e55db_0_75">
            <a:extLst>
              <a:ext uri="{FF2B5EF4-FFF2-40B4-BE49-F238E27FC236}">
                <a16:creationId xmlns:a16="http://schemas.microsoft.com/office/drawing/2014/main" id="{93974A01-C426-188B-1383-0AEF8F1872D7}"/>
              </a:ext>
            </a:extLst>
          </p:cNvPr>
          <p:cNvSpPr txBox="1"/>
          <p:nvPr/>
        </p:nvSpPr>
        <p:spPr>
          <a:xfrm>
            <a:off x="6597534" y="7040897"/>
            <a:ext cx="8150532" cy="2862231"/>
          </a:xfrm>
          <a:prstGeom prst="rect">
            <a:avLst/>
          </a:prstGeom>
          <a:noFill/>
          <a:ln>
            <a:noFill/>
          </a:ln>
        </p:spPr>
        <p:txBody>
          <a:bodyPr spcFirstLastPara="1" wrap="square" lIns="45675" tIns="45675" rIns="45675" bIns="45675" anchor="t" anchorCtr="0">
            <a:spAutoFit/>
          </a:bodyPr>
          <a:lstStyle/>
          <a:p>
            <a:pPr marL="342900" lvl="0" indent="-342900" algn="l" rtl="0">
              <a:lnSpc>
                <a:spcPct val="150000"/>
              </a:lnSpc>
              <a:spcBef>
                <a:spcPts val="0"/>
              </a:spcBef>
              <a:spcAft>
                <a:spcPts val="0"/>
              </a:spcAft>
              <a:buClr>
                <a:schemeClr val="dk1"/>
              </a:buClr>
              <a:buSzPts val="4050"/>
              <a:buFont typeface="Arial" panose="020B0604020202020204" pitchFamily="34" charset="0"/>
              <a:buChar char="•"/>
            </a:pPr>
            <a:r>
              <a:rPr lang="en-US" sz="24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RF Communications.</a:t>
            </a:r>
          </a:p>
          <a:p>
            <a:pPr marL="342900" lvl="0" indent="-342900" algn="l" rtl="0">
              <a:lnSpc>
                <a:spcPct val="150000"/>
              </a:lnSpc>
              <a:spcBef>
                <a:spcPts val="0"/>
              </a:spcBef>
              <a:spcAft>
                <a:spcPts val="0"/>
              </a:spcAft>
              <a:buClr>
                <a:schemeClr val="dk1"/>
              </a:buClr>
              <a:buSzPts val="4050"/>
              <a:buFont typeface="Arial" panose="020B0604020202020204" pitchFamily="34" charset="0"/>
              <a:buChar char="•"/>
            </a:pPr>
            <a:r>
              <a:rPr lang="en-US" sz="2400" dirty="0">
                <a:solidFill>
                  <a:schemeClr val="dk1"/>
                </a:solidFill>
                <a:highlight>
                  <a:srgbClr val="FFFFFF"/>
                </a:highlight>
                <a:uFill>
                  <a:noFill/>
                </a:uFill>
                <a:latin typeface="Calibri" panose="020F0502020204030204" pitchFamily="34" charset="0"/>
                <a:ea typeface="Times New Roman"/>
                <a:cs typeface="Calibri" panose="020F0502020204030204" pitchFamily="34" charset="0"/>
                <a:sym typeface="Times New Roman"/>
                <a:hlinkClick r:id="rId4">
                  <a:extLst>
                    <a:ext uri="{A12FA001-AC4F-418D-AE19-62706E023703}">
                      <ahyp:hlinkClr xmlns:ahyp="http://schemas.microsoft.com/office/drawing/2018/hyperlinkcolor" val="tx"/>
                    </a:ext>
                  </a:extLst>
                </a:hlinkClick>
              </a:rPr>
              <a:t>Optical Fiber Communications</a:t>
            </a:r>
            <a:r>
              <a:rPr lang="en-US" sz="24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a:t>
            </a:r>
          </a:p>
          <a:p>
            <a:pPr marL="342900" lvl="0" indent="-342900" algn="l" rtl="0">
              <a:lnSpc>
                <a:spcPct val="150000"/>
              </a:lnSpc>
              <a:spcBef>
                <a:spcPts val="0"/>
              </a:spcBef>
              <a:spcAft>
                <a:spcPts val="0"/>
              </a:spcAft>
              <a:buClr>
                <a:schemeClr val="dk1"/>
              </a:buClr>
              <a:buSzPts val="4050"/>
              <a:buFont typeface="Arial" panose="020B0604020202020204" pitchFamily="34" charset="0"/>
              <a:buChar char="•"/>
            </a:pPr>
            <a:r>
              <a:rPr lang="en-US" sz="24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Public address systems as pre-amplifiers.</a:t>
            </a:r>
          </a:p>
          <a:p>
            <a:pPr marL="342900" lvl="0" indent="-342900" algn="l" rtl="0">
              <a:lnSpc>
                <a:spcPct val="150000"/>
              </a:lnSpc>
              <a:spcBef>
                <a:spcPts val="0"/>
              </a:spcBef>
              <a:spcAft>
                <a:spcPts val="0"/>
              </a:spcAft>
              <a:buClr>
                <a:schemeClr val="dk1"/>
              </a:buClr>
              <a:buSzPts val="4050"/>
              <a:buFont typeface="Arial" panose="020B0604020202020204" pitchFamily="34" charset="0"/>
              <a:buChar char="•"/>
            </a:pPr>
            <a:r>
              <a:rPr lang="en-US" sz="2400" dirty="0">
                <a:solidFill>
                  <a:schemeClr val="dk1"/>
                </a:solidFill>
                <a:latin typeface="Calibri" panose="020F0502020204030204" pitchFamily="34" charset="0"/>
                <a:ea typeface="Times New Roman"/>
                <a:cs typeface="Calibri" panose="020F0502020204030204" pitchFamily="34" charset="0"/>
                <a:sym typeface="Times New Roman"/>
              </a:rPr>
              <a:t>Widely used as Voltage amplifiers</a:t>
            </a:r>
            <a:endParaRPr lang="en-US" sz="24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endParaRPr>
          </a:p>
          <a:p>
            <a:pPr marL="342900" lvl="0" indent="-342900" algn="l" rtl="0">
              <a:lnSpc>
                <a:spcPct val="150000"/>
              </a:lnSpc>
              <a:spcBef>
                <a:spcPts val="0"/>
              </a:spcBef>
              <a:spcAft>
                <a:spcPts val="0"/>
              </a:spcAft>
              <a:buClr>
                <a:schemeClr val="dk1"/>
              </a:buClr>
              <a:buSzPts val="4050"/>
              <a:buFont typeface="Arial" panose="020B0604020202020204" pitchFamily="34" charset="0"/>
              <a:buChar char="•"/>
            </a:pPr>
            <a:r>
              <a:rPr lang="en-US" sz="2400" dirty="0">
                <a:solidFill>
                  <a:schemeClr val="dk1"/>
                </a:solidFill>
                <a:highlight>
                  <a:srgbClr val="FFFFFF"/>
                </a:highlight>
                <a:latin typeface="Calibri" panose="020F0502020204030204" pitchFamily="34" charset="0"/>
                <a:ea typeface="Times New Roman"/>
                <a:cs typeface="Calibri" panose="020F0502020204030204" pitchFamily="34" charset="0"/>
                <a:sym typeface="Times New Roman"/>
              </a:rPr>
              <a:t>Radio or TV Receivers as small signal amplifiers.</a:t>
            </a:r>
          </a:p>
        </p:txBody>
      </p:sp>
    </p:spTree>
    <p:extLst>
      <p:ext uri="{BB962C8B-B14F-4D97-AF65-F5344CB8AC3E}">
        <p14:creationId xmlns:p14="http://schemas.microsoft.com/office/powerpoint/2010/main" val="271253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8"/>
          <p:cNvSpPr txBox="1"/>
          <p:nvPr/>
        </p:nvSpPr>
        <p:spPr>
          <a:xfrm>
            <a:off x="0"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8"/>
          <p:cNvSpPr txBox="1"/>
          <p:nvPr/>
        </p:nvSpPr>
        <p:spPr>
          <a:xfrm>
            <a:off x="2147858" y="2314074"/>
            <a:ext cx="15497100" cy="7768137"/>
          </a:xfrm>
          <a:prstGeom prst="rect">
            <a:avLst/>
          </a:prstGeom>
          <a:noFill/>
          <a:ln>
            <a:noFill/>
          </a:ln>
        </p:spPr>
        <p:txBody>
          <a:bodyPr spcFirstLastPara="1" wrap="square" lIns="0" tIns="12050" rIns="0" bIns="0" anchor="t" anchorCtr="0">
            <a:spAutoFit/>
          </a:bodyPr>
          <a:lstStyle/>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Design and implementation of various analog and digital circuits in </a:t>
            </a:r>
            <a:r>
              <a:rPr lang="en-US" sz="2400" dirty="0" err="1">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LTspice</a:t>
            </a: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 Implementation of the most basic circuits in </a:t>
            </a:r>
            <a:r>
              <a:rPr lang="en-US" sz="2400" dirty="0" err="1">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LTspice</a:t>
            </a: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 and building more complex systems by utilizing the basic circuits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Fabrication of MOSFETs: The various techniques involved in the different steps of MOSFET fabrication, the existing technology and future scope of improvements in terms of reduction in size and subsequent increase in performance.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Implementation of various combinational digital circuits such as MUX, DEMUX, encoder, decoder, adders, subtractors: These basic circuits form the basis of all the complex circuits that can be built, and are an integral part in the design of any digital circuit.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Implementation of various sequential digital circuits: Flip-flops and latches are used extensively as memory units or registers. They are used to implement counters, shift registers, analog to digital converters, digital to analog converters, clocks, etc.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Optimization techniques: Various techniques such as pseudo NMOS logic, pass transistor logic, and transmission gate logic which are used to optimize parameters such as power consumed, area occupied, cost, etc.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a:p>
            <a:pPr marL="342900" lvl="0" indent="-342900" fontAlgn="auto">
              <a:lnSpc>
                <a:spcPct val="150000"/>
              </a:lnSpc>
              <a:buSzPct val="100000"/>
              <a:buFont typeface="Arial" panose="020B0604020202020204" pitchFamily="34" charset="0"/>
              <a:buChar char="•"/>
              <a:tabLst>
                <a:tab pos="457200" algn="l"/>
              </a:tabLst>
            </a:pPr>
            <a:r>
              <a:rPr lang="en-US" sz="2400" dirty="0">
                <a:solidFill>
                  <a:srgbClr val="191919"/>
                </a:solidFill>
                <a:effectLst/>
                <a:latin typeface="Calibri" panose="020F0502020204030204" pitchFamily="34" charset="0"/>
                <a:ea typeface="Times New Roman" panose="02020603050405020304" pitchFamily="18" charset="0"/>
                <a:cs typeface="Calibri" panose="020F0502020204030204" pitchFamily="34" charset="0"/>
              </a:rPr>
              <a:t>Verilog programming: Three types of modelling - behavioral modelling, dataflow modelling, structural modelling, and implementation of basic circuits. </a:t>
            </a:r>
            <a:endParaRPr lang="en-IN" sz="2400" dirty="0">
              <a:solidFill>
                <a:srgbClr val="191919"/>
              </a:solidFill>
              <a:effectLst/>
              <a:latin typeface="Calibri" panose="020F0502020204030204" pitchFamily="34" charset="0"/>
              <a:ea typeface="Georgia" panose="02040502050405020303" pitchFamily="18" charset="0"/>
              <a:cs typeface="Calibri" panose="020F0502020204030204" pitchFamily="34" charset="0"/>
            </a:endParaRPr>
          </a:p>
        </p:txBody>
      </p:sp>
      <p:sp>
        <p:nvSpPr>
          <p:cNvPr id="202" name="Google Shape;202;p8"/>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8"/>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8"/>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8"/>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07" name="Google Shape;207;p8"/>
          <p:cNvSpPr txBox="1"/>
          <p:nvPr/>
        </p:nvSpPr>
        <p:spPr>
          <a:xfrm>
            <a:off x="2479675" y="1373188"/>
            <a:ext cx="10242600" cy="843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5400"/>
              <a:buFont typeface="Calibri"/>
              <a:buNone/>
            </a:pPr>
            <a:r>
              <a:rPr lang="en-US" sz="5400" b="1" dirty="0">
                <a:solidFill>
                  <a:srgbClr val="005893"/>
                </a:solidFill>
                <a:latin typeface="Calibri" panose="020F0502020204030204" pitchFamily="34" charset="0"/>
                <a:cs typeface="Calibri" panose="020F0502020204030204" pitchFamily="34" charset="0"/>
                <a:sym typeface="Calibri"/>
              </a:rPr>
              <a:t>Outcome of the Internship </a:t>
            </a:r>
            <a:endParaRPr sz="5400" b="1" dirty="0">
              <a:solidFill>
                <a:srgbClr val="005893"/>
              </a:solidFill>
              <a:latin typeface="Calibri" panose="020F0502020204030204" pitchFamily="34" charset="0"/>
              <a:cs typeface="Calibri" panose="020F0502020204030204" pitchFamily="34" charset="0"/>
            </a:endParaRPr>
          </a:p>
        </p:txBody>
      </p:sp>
      <p:sp>
        <p:nvSpPr>
          <p:cNvPr id="208" name="Google Shape;208;p8"/>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09" name="Google Shape;209;p8"/>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10" name="Google Shape;210;p8"/>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11" name="Google Shape;211;p8"/>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0"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19"/>
          <p:cNvSpPr txBox="1"/>
          <p:nvPr/>
        </p:nvSpPr>
        <p:spPr>
          <a:xfrm>
            <a:off x="2303462" y="4094319"/>
            <a:ext cx="15497176" cy="3120711"/>
          </a:xfrm>
          <a:prstGeom prst="rect">
            <a:avLst/>
          </a:prstGeom>
          <a:noFill/>
          <a:ln>
            <a:noFill/>
          </a:ln>
        </p:spPr>
        <p:txBody>
          <a:bodyPr spcFirstLastPara="1" wrap="square" lIns="0" tIns="12050" rIns="0" bIns="0" anchor="t" anchorCtr="0">
            <a:spAutoFit/>
          </a:bodyPr>
          <a:lstStyle/>
          <a:p>
            <a:pPr marL="12700" marR="0" lvl="0" indent="0" algn="ctr" rtl="0">
              <a:lnSpc>
                <a:spcPct val="101000"/>
              </a:lnSpc>
              <a:spcBef>
                <a:spcPts val="0"/>
              </a:spcBef>
              <a:spcAft>
                <a:spcPts val="0"/>
              </a:spcAft>
              <a:buClr>
                <a:schemeClr val="dk1"/>
              </a:buClr>
              <a:buSzPts val="9600"/>
              <a:buFont typeface="Calibri"/>
              <a:buNone/>
            </a:pPr>
            <a:r>
              <a:rPr lang="en-US" sz="20000" b="1" dirty="0">
                <a:solidFill>
                  <a:srgbClr val="005893"/>
                </a:solidFill>
                <a:latin typeface="Calibri" panose="020F0502020204030204" pitchFamily="34" charset="0"/>
                <a:cs typeface="Calibri" panose="020F0502020204030204" pitchFamily="34" charset="0"/>
                <a:sym typeface="Calibri"/>
              </a:rPr>
              <a:t>Thank You</a:t>
            </a:r>
            <a:endParaRPr sz="20000" b="1" dirty="0">
              <a:solidFill>
                <a:srgbClr val="005893"/>
              </a:solidFill>
              <a:latin typeface="Calibri" panose="020F0502020204030204" pitchFamily="34" charset="0"/>
              <a:cs typeface="Calibri" panose="020F0502020204030204" pitchFamily="34" charset="0"/>
            </a:endParaRPr>
          </a:p>
        </p:txBody>
      </p:sp>
      <p:sp>
        <p:nvSpPr>
          <p:cNvPr id="218" name="Google Shape;218;p19"/>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19"/>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9"/>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1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23" name="Google Shape;223;p19"/>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24" name="Google Shape;224;p19"/>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5" name="Google Shape;225;p19"/>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26" name="Google Shape;226;p19"/>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5591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3"/>
          <p:cNvSpPr txBox="1"/>
          <p:nvPr/>
        </p:nvSpPr>
        <p:spPr>
          <a:xfrm>
            <a:off x="0"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3"/>
          <p:cNvSpPr txBox="1"/>
          <p:nvPr/>
        </p:nvSpPr>
        <p:spPr>
          <a:xfrm>
            <a:off x="1899518" y="3324520"/>
            <a:ext cx="14887500" cy="5254628"/>
          </a:xfrm>
          <a:prstGeom prst="rect">
            <a:avLst/>
          </a:prstGeom>
          <a:noFill/>
          <a:ln>
            <a:noFill/>
          </a:ln>
        </p:spPr>
        <p:txBody>
          <a:bodyPr spcFirstLastPara="1" wrap="square" lIns="0" tIns="12050" rIns="0" bIns="0" anchor="t" anchorCtr="0">
            <a:spAutoFit/>
          </a:bodyPr>
          <a:lstStyle/>
          <a:p>
            <a:pPr marL="5715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Certificate of Completion</a:t>
            </a:r>
          </a:p>
          <a:p>
            <a:pPr marL="5715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Profile of the organization</a:t>
            </a:r>
            <a:endParaRPr sz="1400" b="0" i="0" u="none" strike="noStrike" cap="none" dirty="0">
              <a:solidFill>
                <a:srgbClr val="000000"/>
              </a:solidFill>
              <a:latin typeface="Arial"/>
              <a:ea typeface="Arial"/>
              <a:cs typeface="Arial"/>
              <a:sym typeface="Arial"/>
            </a:endParaRPr>
          </a:p>
          <a:p>
            <a:pPr marL="5842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Activities of the organization</a:t>
            </a:r>
            <a:endParaRPr sz="1400" b="0" i="0" u="none" strike="noStrike" cap="none" dirty="0">
              <a:solidFill>
                <a:srgbClr val="000000"/>
              </a:solidFill>
              <a:latin typeface="Arial"/>
              <a:ea typeface="Arial"/>
              <a:cs typeface="Arial"/>
              <a:sym typeface="Arial"/>
            </a:endParaRPr>
          </a:p>
          <a:p>
            <a:pPr marL="5842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Tasks performed </a:t>
            </a:r>
          </a:p>
          <a:p>
            <a:pPr marL="5842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dirty="0">
                <a:solidFill>
                  <a:schemeClr val="dk1"/>
                </a:solidFill>
                <a:latin typeface="Calibri"/>
                <a:ea typeface="Calibri"/>
                <a:cs typeface="Calibri"/>
                <a:sym typeface="Calibri"/>
              </a:rPr>
              <a:t>Project work undertaken</a:t>
            </a:r>
            <a:endParaRPr sz="4000" b="0" i="0" u="none" strike="noStrike" cap="none" dirty="0">
              <a:solidFill>
                <a:schemeClr val="dk1"/>
              </a:solidFill>
              <a:latin typeface="Calibri"/>
              <a:ea typeface="Calibri"/>
              <a:cs typeface="Calibri"/>
              <a:sym typeface="Calibri"/>
            </a:endParaRPr>
          </a:p>
          <a:p>
            <a:pPr marL="584200" marR="0" lvl="0" indent="-571500" algn="l" rtl="0">
              <a:lnSpc>
                <a:spcPct val="100000"/>
              </a:lnSpc>
              <a:spcBef>
                <a:spcPts val="800"/>
              </a:spcBef>
              <a:spcAft>
                <a:spcPts val="0"/>
              </a:spcAft>
              <a:buClr>
                <a:schemeClr val="dk1"/>
              </a:buClr>
              <a:buSzPts val="4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Outcome of internship</a:t>
            </a:r>
            <a:endParaRPr sz="4000" b="0" i="0" u="none" strike="noStrike" cap="none" dirty="0">
              <a:solidFill>
                <a:schemeClr val="dk1"/>
              </a:solidFill>
              <a:latin typeface="Calibri"/>
              <a:ea typeface="Calibri"/>
              <a:cs typeface="Calibri"/>
              <a:sym typeface="Calibri"/>
            </a:endParaRPr>
          </a:p>
          <a:p>
            <a:pPr marL="742950" marR="0" lvl="0" indent="-285750" algn="l" rtl="0">
              <a:lnSpc>
                <a:spcPct val="100000"/>
              </a:lnSpc>
              <a:spcBef>
                <a:spcPts val="800"/>
              </a:spcBef>
              <a:spcAft>
                <a:spcPts val="0"/>
              </a:spcAft>
              <a:buClr>
                <a:srgbClr val="000000"/>
              </a:buClr>
              <a:buSzPts val="1400"/>
              <a:buFont typeface="Arial" panose="020B0604020202020204" pitchFamily="34" charset="0"/>
              <a:buChar char="•"/>
            </a:pPr>
            <a:endParaRPr sz="14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4000"/>
              <a:buFont typeface="Arial" panose="020B0604020202020204" pitchFamily="34" charset="0"/>
              <a:buChar char="•"/>
            </a:pPr>
            <a:endParaRPr sz="4000" b="0" i="0" u="none" strike="noStrike" cap="none" dirty="0">
              <a:solidFill>
                <a:schemeClr val="dk1"/>
              </a:solidFill>
              <a:latin typeface="Calibri"/>
              <a:ea typeface="Calibri"/>
              <a:cs typeface="Calibri"/>
              <a:sym typeface="Calibri"/>
            </a:endParaRPr>
          </a:p>
        </p:txBody>
      </p:sp>
      <p:sp>
        <p:nvSpPr>
          <p:cNvPr id="54" name="Google Shape;54;p3"/>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 name="Google Shape;55;p3"/>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3"/>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p3"/>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3"/>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9" name="Google Shape;59;p3"/>
          <p:cNvSpPr txBox="1"/>
          <p:nvPr/>
        </p:nvSpPr>
        <p:spPr>
          <a:xfrm>
            <a:off x="2508250" y="1864676"/>
            <a:ext cx="16337100" cy="843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5400"/>
              <a:buFont typeface="Calibri"/>
              <a:buNone/>
            </a:pPr>
            <a:r>
              <a:rPr lang="en-US" sz="5400" b="1" dirty="0">
                <a:solidFill>
                  <a:srgbClr val="005893"/>
                </a:solidFill>
                <a:latin typeface="Calibri" panose="020F0502020204030204" pitchFamily="34" charset="0"/>
                <a:cs typeface="Calibri" panose="020F0502020204030204" pitchFamily="34" charset="0"/>
                <a:sym typeface="Calibri"/>
              </a:rPr>
              <a:t>Outline</a:t>
            </a:r>
            <a:endParaRPr sz="5400" b="1" dirty="0">
              <a:solidFill>
                <a:srgbClr val="005893"/>
              </a:solidFill>
              <a:latin typeface="Calibri" panose="020F0502020204030204" pitchFamily="34" charset="0"/>
              <a:cs typeface="Calibri" panose="020F0502020204030204" pitchFamily="34" charset="0"/>
            </a:endParaRPr>
          </a:p>
        </p:txBody>
      </p:sp>
      <p:sp>
        <p:nvSpPr>
          <p:cNvPr id="60" name="Google Shape;60;p3"/>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1" name="Google Shape;61;p3"/>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2" name="Google Shape;62;p3"/>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3" name="Google Shape;63;p3"/>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p:nvPr/>
        </p:nvSpPr>
        <p:spPr>
          <a:xfrm>
            <a:off x="0"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4"/>
          <p:cNvSpPr txBox="1"/>
          <p:nvPr/>
        </p:nvSpPr>
        <p:spPr>
          <a:xfrm>
            <a:off x="2479675" y="3687762"/>
            <a:ext cx="15497100" cy="227700"/>
          </a:xfrm>
          <a:prstGeom prst="rect">
            <a:avLst/>
          </a:prstGeom>
          <a:noFill/>
          <a:ln>
            <a:noFill/>
          </a:ln>
        </p:spPr>
        <p:txBody>
          <a:bodyPr spcFirstLastPara="1" wrap="square" lIns="0" tIns="12050" rIns="0" bIns="0" anchor="t" anchorCtr="0">
            <a:spAutoFit/>
          </a:bodyPr>
          <a:lstStyle/>
          <a:p>
            <a:pPr marL="457200" marR="0" lvl="0" indent="0" algn="just" rtl="0">
              <a:lnSpc>
                <a:spcPct val="101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4"/>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4"/>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4"/>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5" name="Google Shape;75;p4"/>
          <p:cNvSpPr txBox="1"/>
          <p:nvPr/>
        </p:nvSpPr>
        <p:spPr>
          <a:xfrm>
            <a:off x="3691303" y="1410511"/>
            <a:ext cx="13161230" cy="843164"/>
          </a:xfrm>
          <a:prstGeom prst="rect">
            <a:avLst/>
          </a:prstGeom>
          <a:noFill/>
          <a:ln>
            <a:noFill/>
          </a:ln>
        </p:spPr>
        <p:txBody>
          <a:bodyPr spcFirstLastPara="1" wrap="square" lIns="0" tIns="12050" rIns="0" bIns="0" anchor="t" anchorCtr="0">
            <a:spAutoFit/>
          </a:bodyPr>
          <a:lstStyle/>
          <a:p>
            <a:pPr marL="457200" marR="0" lvl="0" indent="0" algn="l" rtl="0">
              <a:lnSpc>
                <a:spcPct val="100000"/>
              </a:lnSpc>
              <a:spcBef>
                <a:spcPts val="0"/>
              </a:spcBef>
              <a:spcAft>
                <a:spcPts val="0"/>
              </a:spcAft>
              <a:buClr>
                <a:srgbClr val="000000"/>
              </a:buClr>
              <a:buSzPts val="4000"/>
              <a:buFont typeface="Arial"/>
              <a:buNone/>
            </a:pPr>
            <a:r>
              <a:rPr lang="en-US" sz="5400" b="1" dirty="0">
                <a:solidFill>
                  <a:srgbClr val="005893"/>
                </a:solidFill>
                <a:latin typeface="Calibri" panose="020F0502020204030204" pitchFamily="34" charset="0"/>
                <a:cs typeface="Calibri" panose="020F0502020204030204" pitchFamily="34" charset="0"/>
                <a:sym typeface="Calibri"/>
              </a:rPr>
              <a:t>Certificate of Completion of Internship</a:t>
            </a:r>
            <a:endParaRPr sz="5400" b="1" dirty="0">
              <a:solidFill>
                <a:srgbClr val="005893"/>
              </a:solidFill>
              <a:latin typeface="Calibri" panose="020F0502020204030204" pitchFamily="34" charset="0"/>
              <a:cs typeface="Calibri" panose="020F0502020204030204" pitchFamily="34" charset="0"/>
              <a:sym typeface="Calibri"/>
            </a:endParaRPr>
          </a:p>
        </p:txBody>
      </p:sp>
      <p:sp>
        <p:nvSpPr>
          <p:cNvPr id="76" name="Google Shape;76;p4"/>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7" name="Google Shape;77;p4"/>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8" name="Google Shape;78;p4"/>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79" name="Google Shape;79;p4"/>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F84D787-255C-D76D-2A36-1A32F3EBCB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550" y="2484787"/>
            <a:ext cx="11141000" cy="78069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p:nvPr/>
        </p:nvSpPr>
        <p:spPr>
          <a:xfrm>
            <a:off x="-100" y="-50"/>
            <a:ext cx="20104200" cy="1130940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5"/>
          <p:cNvSpPr txBox="1"/>
          <p:nvPr/>
        </p:nvSpPr>
        <p:spPr>
          <a:xfrm>
            <a:off x="2100769" y="2214342"/>
            <a:ext cx="16998443" cy="1317718"/>
          </a:xfrm>
          <a:prstGeom prst="rect">
            <a:avLst/>
          </a:prstGeom>
          <a:noFill/>
          <a:ln>
            <a:noFill/>
          </a:ln>
        </p:spPr>
        <p:txBody>
          <a:bodyPr spcFirstLastPara="1" wrap="square" lIns="0" tIns="12050" rIns="0" bIns="0" anchor="t" anchorCtr="0">
            <a:spAutoFit/>
          </a:bodyPr>
          <a:lstStyle/>
          <a:p>
            <a:pPr marL="12700" algn="just">
              <a:lnSpc>
                <a:spcPct val="101000"/>
              </a:lnSpc>
              <a:buClr>
                <a:schemeClr val="dk1"/>
              </a:buClr>
              <a:buSzPts val="4000"/>
            </a:pPr>
            <a:r>
              <a:rPr lang="en-IN" sz="2800" dirty="0">
                <a:effectLst/>
                <a:latin typeface="Calibri" panose="020F0502020204030204" pitchFamily="34" charset="0"/>
                <a:ea typeface="Times New Roman" panose="02020603050405020304" pitchFamily="18" charset="0"/>
                <a:cs typeface="Calibri" panose="020F0502020204030204" pitchFamily="34" charset="0"/>
              </a:rPr>
              <a:t>The internship was carried out for three weeks in Centre for Integrated Circuits and Systems which specializes design, analysis, and optimization of digital and analogue circuits. </a:t>
            </a:r>
            <a:r>
              <a:rPr lang="en-IN" sz="2800" dirty="0">
                <a:latin typeface="Calibri" panose="020F0502020204030204" pitchFamily="34" charset="0"/>
                <a:ea typeface="Times New Roman" panose="02020603050405020304" pitchFamily="18" charset="0"/>
                <a:cs typeface="Calibri" panose="020F0502020204030204" pitchFamily="34" charset="0"/>
              </a:rPr>
              <a:t>T</a:t>
            </a:r>
            <a:r>
              <a:rPr lang="en-IN" sz="2800" dirty="0">
                <a:effectLst/>
                <a:latin typeface="Calibri" panose="020F0502020204030204" pitchFamily="34" charset="0"/>
                <a:ea typeface="Times New Roman" panose="02020603050405020304" pitchFamily="18" charset="0"/>
                <a:cs typeface="Calibri" panose="020F0502020204030204" pitchFamily="34" charset="0"/>
              </a:rPr>
              <a:t>he COE offers projects in the areas of Digital, Analog, and Mixed Signal mode VLSI design. </a:t>
            </a:r>
            <a:endParaRPr lang="en-IN" sz="2800" dirty="0">
              <a:effectLst/>
              <a:latin typeface="Calibri" panose="020F0502020204030204" pitchFamily="34" charset="0"/>
              <a:ea typeface="Georgia" panose="02040502050405020303" pitchFamily="18" charset="0"/>
              <a:cs typeface="Calibri" panose="020F0502020204030204" pitchFamily="34" charset="0"/>
            </a:endParaRPr>
          </a:p>
        </p:txBody>
      </p:sp>
      <p:sp>
        <p:nvSpPr>
          <p:cNvPr id="87" name="Google Shape;87;p5"/>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5"/>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5"/>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5"/>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2" name="Google Shape;92;p5"/>
          <p:cNvSpPr txBox="1"/>
          <p:nvPr/>
        </p:nvSpPr>
        <p:spPr>
          <a:xfrm>
            <a:off x="2508250" y="1204912"/>
            <a:ext cx="10242600" cy="945757"/>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800"/>
              </a:spcBef>
              <a:spcAft>
                <a:spcPts val="0"/>
              </a:spcAft>
              <a:buClr>
                <a:srgbClr val="000000"/>
              </a:buClr>
              <a:buSzPts val="5400"/>
              <a:buFont typeface="Arial"/>
              <a:buNone/>
            </a:pPr>
            <a:r>
              <a:rPr lang="en-US" sz="5400" b="1" dirty="0">
                <a:solidFill>
                  <a:srgbClr val="005893"/>
                </a:solidFill>
                <a:latin typeface="Calibri" panose="020F0502020204030204" pitchFamily="34" charset="0"/>
                <a:cs typeface="Calibri" panose="020F0502020204030204" pitchFamily="34" charset="0"/>
                <a:sym typeface="Calibri"/>
              </a:rPr>
              <a:t>Profile of the organization</a:t>
            </a:r>
            <a:endParaRPr sz="5400" b="1" dirty="0">
              <a:solidFill>
                <a:srgbClr val="005893"/>
              </a:solidFill>
              <a:latin typeface="Calibri" panose="020F0502020204030204" pitchFamily="34" charset="0"/>
              <a:cs typeface="Calibri" panose="020F0502020204030204" pitchFamily="34" charset="0"/>
              <a:sym typeface="Calibri"/>
            </a:endParaRPr>
          </a:p>
        </p:txBody>
      </p:sp>
      <p:sp>
        <p:nvSpPr>
          <p:cNvPr id="93" name="Google Shape;93;p5"/>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4" name="Google Shape;94;p5"/>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 name="Google Shape;95;p5"/>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6" name="Google Shape;96;p5"/>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pic>
        <p:nvPicPr>
          <p:cNvPr id="97" name="Google Shape;97;p5"/>
          <p:cNvPicPr preferRelativeResize="0"/>
          <p:nvPr/>
        </p:nvPicPr>
        <p:blipFill rotWithShape="1">
          <a:blip r:embed="rId4">
            <a:alphaModFix/>
          </a:blip>
          <a:srcRect/>
          <a:stretch/>
        </p:blipFill>
        <p:spPr>
          <a:xfrm>
            <a:off x="11924048" y="4818565"/>
            <a:ext cx="6956425" cy="4083295"/>
          </a:xfrm>
          <a:prstGeom prst="rect">
            <a:avLst/>
          </a:prstGeom>
          <a:noFill/>
          <a:ln>
            <a:noFill/>
          </a:ln>
        </p:spPr>
      </p:pic>
      <p:sp>
        <p:nvSpPr>
          <p:cNvPr id="2" name="TextBox 1">
            <a:extLst>
              <a:ext uri="{FF2B5EF4-FFF2-40B4-BE49-F238E27FC236}">
                <a16:creationId xmlns:a16="http://schemas.microsoft.com/office/drawing/2014/main" id="{E19F3070-13F0-E55B-5ABD-3F9E56F7F1AD}"/>
              </a:ext>
            </a:extLst>
          </p:cNvPr>
          <p:cNvSpPr txBox="1"/>
          <p:nvPr/>
        </p:nvSpPr>
        <p:spPr>
          <a:xfrm>
            <a:off x="2100769" y="4151133"/>
            <a:ext cx="9124950" cy="6124754"/>
          </a:xfrm>
          <a:prstGeom prst="rect">
            <a:avLst/>
          </a:prstGeom>
          <a:noFill/>
        </p:spPr>
        <p:txBody>
          <a:bodyPr wrap="square" rtlCol="0">
            <a:spAutoFit/>
          </a:bodyPr>
          <a:lstStyle/>
          <a:p>
            <a:pPr algn="just"/>
            <a:r>
              <a:rPr lang="en-IN" sz="2800" dirty="0">
                <a:effectLst/>
                <a:latin typeface="Calibri" panose="020F0502020204030204" pitchFamily="34" charset="0"/>
                <a:cs typeface="Calibri" panose="020F0502020204030204" pitchFamily="34" charset="0"/>
              </a:rPr>
              <a:t>The </a:t>
            </a:r>
            <a:r>
              <a:rPr lang="en-IN" sz="2800" dirty="0" err="1">
                <a:effectLst/>
                <a:latin typeface="Calibri" panose="020F0502020204030204" pitchFamily="34" charset="0"/>
                <a:cs typeface="Calibri" panose="020F0502020204030204" pitchFamily="34" charset="0"/>
              </a:rPr>
              <a:t>CoE</a:t>
            </a:r>
            <a:r>
              <a:rPr lang="en-IN" sz="2800" dirty="0">
                <a:effectLst/>
                <a:latin typeface="Calibri" panose="020F0502020204030204" pitchFamily="34" charset="0"/>
                <a:cs typeface="Calibri" panose="020F0502020204030204" pitchFamily="34" charset="0"/>
              </a:rPr>
              <a:t> promotes a coherent training program that enhances the skill set of young designers in the specified areas with academia-industry collaboration in India and abroad. </a:t>
            </a:r>
          </a:p>
          <a:p>
            <a:pPr algn="just"/>
            <a:endParaRPr lang="en-GB" sz="2800" b="1" dirty="0">
              <a:latin typeface="Calibri" panose="020F0502020204030204" pitchFamily="34" charset="0"/>
              <a:cs typeface="Calibri" panose="020F0502020204030204" pitchFamily="34" charset="0"/>
            </a:endParaRPr>
          </a:p>
          <a:p>
            <a:pPr algn="just"/>
            <a:r>
              <a:rPr lang="en-GB" sz="2800" b="1" dirty="0">
                <a:latin typeface="Calibri" panose="020F0502020204030204" pitchFamily="34" charset="0"/>
                <a:cs typeface="Calibri" panose="020F0502020204030204" pitchFamily="34" charset="0"/>
              </a:rPr>
              <a:t>Vision: </a:t>
            </a:r>
            <a:r>
              <a:rPr lang="en-IN" sz="2800" dirty="0">
                <a:effectLst/>
                <a:latin typeface="Calibri" panose="020F0502020204030204" pitchFamily="34" charset="0"/>
                <a:cs typeface="Calibri" panose="020F0502020204030204" pitchFamily="34" charset="0"/>
              </a:rPr>
              <a:t>Creating an ecosystem that inspires the VLSI/Electronics system designer, nurturing their skills and innovative ideas, and promoting sustainable and interdisciplinary research, with inclusive societal concerns.</a:t>
            </a:r>
          </a:p>
          <a:p>
            <a:pPr algn="just"/>
            <a:endParaRPr lang="en-IN" sz="2800" dirty="0">
              <a:latin typeface="Calibri" panose="020F0502020204030204" pitchFamily="34" charset="0"/>
              <a:cs typeface="Calibri" panose="020F0502020204030204" pitchFamily="34" charset="0"/>
            </a:endParaRPr>
          </a:p>
          <a:p>
            <a:pPr algn="just"/>
            <a:r>
              <a:rPr lang="en-IN" sz="2800" dirty="0">
                <a:effectLst/>
                <a:latin typeface="Calibri" panose="020F0502020204030204" pitchFamily="34" charset="0"/>
                <a:cs typeface="Calibri" panose="020F0502020204030204" pitchFamily="34" charset="0"/>
              </a:rPr>
              <a:t>The Centre also promotes </a:t>
            </a:r>
            <a:r>
              <a:rPr lang="en-IN" sz="2800" dirty="0">
                <a:latin typeface="Calibri" panose="020F0502020204030204" pitchFamily="34" charset="0"/>
                <a:cs typeface="Calibri" panose="020F0502020204030204" pitchFamily="34" charset="0"/>
              </a:rPr>
              <a:t>Interdisciplinary Research by al</a:t>
            </a:r>
            <a:r>
              <a:rPr lang="en-IN" sz="2800" dirty="0">
                <a:effectLst/>
                <a:latin typeface="Calibri" panose="020F0502020204030204" pitchFamily="34" charset="0"/>
                <a:cs typeface="Calibri" panose="020F0502020204030204" pitchFamily="34" charset="0"/>
              </a:rPr>
              <a:t>igning with existing infrastructure and identifying new infrastructure needed and developing Modules and providing training.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6"/>
          <p:cNvSpPr txBox="1"/>
          <p:nvPr/>
        </p:nvSpPr>
        <p:spPr>
          <a:xfrm>
            <a:off x="-1" y="-22294"/>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03" name="Google Shape;103;p6"/>
          <p:cNvSpPr txBox="1"/>
          <p:nvPr/>
        </p:nvSpPr>
        <p:spPr>
          <a:xfrm>
            <a:off x="1495307" y="3442784"/>
            <a:ext cx="9596661" cy="3493634"/>
          </a:xfrm>
          <a:prstGeom prst="rect">
            <a:avLst/>
          </a:prstGeom>
          <a:noFill/>
          <a:ln>
            <a:noFill/>
          </a:ln>
        </p:spPr>
        <p:txBody>
          <a:bodyPr spcFirstLastPara="1" wrap="square" lIns="0" tIns="12050" rIns="0" bIns="0" anchor="t" anchorCtr="0">
            <a:spAutoFit/>
          </a:bodyPr>
          <a:lstStyle/>
          <a:p>
            <a:pPr marL="584200" marR="0" lvl="0" indent="-571500" algn="just" rtl="0">
              <a:lnSpc>
                <a:spcPct val="101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Provide internship to undergraduate and postgraduate students</a:t>
            </a:r>
          </a:p>
          <a:p>
            <a:pPr marL="584200" marR="0" lvl="0" indent="-571500" algn="just" rtl="0">
              <a:lnSpc>
                <a:spcPct val="101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Invited talks, consultancy projects with </a:t>
            </a:r>
            <a:r>
              <a:rPr lang="en-US" sz="2800" dirty="0" err="1">
                <a:solidFill>
                  <a:schemeClr val="dk1"/>
                </a:solidFill>
                <a:latin typeface="Calibri"/>
                <a:ea typeface="Calibri"/>
                <a:cs typeface="Calibri"/>
                <a:sym typeface="Calibri"/>
              </a:rPr>
              <a:t>Lekha</a:t>
            </a:r>
            <a:r>
              <a:rPr lang="en-US" sz="2800" dirty="0">
                <a:solidFill>
                  <a:schemeClr val="dk1"/>
                </a:solidFill>
                <a:latin typeface="Calibri"/>
                <a:ea typeface="Calibri"/>
                <a:cs typeface="Calibri"/>
                <a:sym typeface="Calibri"/>
              </a:rPr>
              <a:t> Wireless Solutions Inc.</a:t>
            </a:r>
          </a:p>
          <a:p>
            <a:pPr marL="584200" marR="0" lvl="0" indent="-571500" algn="just" rtl="0">
              <a:lnSpc>
                <a:spcPct val="101000"/>
              </a:lnSpc>
              <a:spcBef>
                <a:spcPts val="0"/>
              </a:spcBef>
              <a:spcAft>
                <a:spcPts val="0"/>
              </a:spcAft>
              <a:buClr>
                <a:schemeClr val="dk1"/>
              </a:buClr>
              <a:buSzPts val="4000"/>
              <a:buFont typeface="Calibri"/>
              <a:buChar char="•"/>
            </a:pPr>
            <a:r>
              <a:rPr lang="en-US" sz="2800" dirty="0" err="1">
                <a:solidFill>
                  <a:schemeClr val="dk1"/>
                </a:solidFill>
                <a:latin typeface="Calibri"/>
                <a:ea typeface="Calibri"/>
                <a:cs typeface="Calibri"/>
                <a:sym typeface="Calibri"/>
              </a:rPr>
              <a:t>MoUs</a:t>
            </a:r>
            <a:r>
              <a:rPr lang="en-US" sz="2800" dirty="0">
                <a:solidFill>
                  <a:schemeClr val="dk1"/>
                </a:solidFill>
                <a:latin typeface="Calibri"/>
                <a:ea typeface="Calibri"/>
                <a:cs typeface="Calibri"/>
                <a:sym typeface="Calibri"/>
              </a:rPr>
              <a:t> with several leading tech companies</a:t>
            </a:r>
          </a:p>
          <a:p>
            <a:pPr marL="584200" marR="0" lvl="0" indent="-571500" algn="just" rtl="0">
              <a:lnSpc>
                <a:spcPct val="101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Paper publications in the field of IC.</a:t>
            </a:r>
          </a:p>
          <a:p>
            <a:pPr marL="584200" marR="0" lvl="0" indent="-571500" algn="just" rtl="0">
              <a:lnSpc>
                <a:spcPct val="101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Provide training </a:t>
            </a:r>
            <a:r>
              <a:rPr lang="en-US" sz="2800" dirty="0" err="1">
                <a:solidFill>
                  <a:schemeClr val="dk1"/>
                </a:solidFill>
                <a:latin typeface="Calibri"/>
                <a:ea typeface="Calibri"/>
                <a:cs typeface="Calibri"/>
                <a:sym typeface="Calibri"/>
              </a:rPr>
              <a:t>programmes</a:t>
            </a:r>
            <a:r>
              <a:rPr lang="en-US" sz="2800" dirty="0">
                <a:solidFill>
                  <a:schemeClr val="dk1"/>
                </a:solidFill>
                <a:latin typeface="Calibri"/>
                <a:ea typeface="Calibri"/>
                <a:cs typeface="Calibri"/>
                <a:sym typeface="Calibri"/>
              </a:rPr>
              <a:t> to undergraduate and post-graduate students.</a:t>
            </a:r>
          </a:p>
        </p:txBody>
      </p:sp>
      <p:sp>
        <p:nvSpPr>
          <p:cNvPr id="104" name="Google Shape;104;p6"/>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6"/>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6"/>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6"/>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09" name="Google Shape;109;p6"/>
          <p:cNvSpPr txBox="1"/>
          <p:nvPr/>
        </p:nvSpPr>
        <p:spPr>
          <a:xfrm>
            <a:off x="2212718" y="1476570"/>
            <a:ext cx="10242600" cy="945757"/>
          </a:xfrm>
          <a:prstGeom prst="rect">
            <a:avLst/>
          </a:prstGeom>
          <a:noFill/>
          <a:ln>
            <a:noFill/>
          </a:ln>
        </p:spPr>
        <p:txBody>
          <a:bodyPr spcFirstLastPara="1" wrap="square" lIns="0" tIns="12050" rIns="0" bIns="0" anchor="t" anchorCtr="0">
            <a:spAutoFit/>
          </a:bodyPr>
          <a:lstStyle/>
          <a:p>
            <a:pPr>
              <a:spcBef>
                <a:spcPts val="800"/>
              </a:spcBef>
              <a:buSzPts val="5400"/>
            </a:pPr>
            <a:r>
              <a:rPr lang="en-US" sz="5400" b="1" dirty="0">
                <a:solidFill>
                  <a:srgbClr val="005893"/>
                </a:solidFill>
                <a:latin typeface="Calibri" panose="020F0502020204030204" pitchFamily="34" charset="0"/>
                <a:cs typeface="Calibri" panose="020F0502020204030204" pitchFamily="34" charset="0"/>
                <a:sym typeface="Calibri"/>
              </a:rPr>
              <a:t>Activities of the Organization</a:t>
            </a:r>
            <a:endParaRPr sz="5400" b="1" dirty="0">
              <a:solidFill>
                <a:srgbClr val="005893"/>
              </a:solidFill>
              <a:latin typeface="Calibri" panose="020F0502020204030204" pitchFamily="34" charset="0"/>
              <a:cs typeface="Calibri" panose="020F0502020204030204" pitchFamily="34" charset="0"/>
            </a:endParaRPr>
          </a:p>
        </p:txBody>
      </p:sp>
      <p:sp>
        <p:nvSpPr>
          <p:cNvPr id="110" name="Google Shape;110;p6"/>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11" name="Google Shape;111;p6"/>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2" name="Google Shape;112;p6"/>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13" name="Google Shape;113;p6"/>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C18DF58A-A9AC-5B99-8725-EF39BCE6174E}"/>
              </a:ext>
            </a:extLst>
          </p:cNvPr>
          <p:cNvPicPr>
            <a:picLocks noChangeAspect="1"/>
          </p:cNvPicPr>
          <p:nvPr/>
        </p:nvPicPr>
        <p:blipFill>
          <a:blip r:embed="rId4"/>
          <a:stretch>
            <a:fillRect/>
          </a:stretch>
        </p:blipFill>
        <p:spPr>
          <a:xfrm>
            <a:off x="12180594" y="3442783"/>
            <a:ext cx="6769850" cy="3493625"/>
          </a:xfrm>
          <a:prstGeom prst="rect">
            <a:avLst/>
          </a:prstGeom>
        </p:spPr>
      </p:pic>
      <p:sp>
        <p:nvSpPr>
          <p:cNvPr id="4" name="TextBox 3">
            <a:extLst>
              <a:ext uri="{FF2B5EF4-FFF2-40B4-BE49-F238E27FC236}">
                <a16:creationId xmlns:a16="http://schemas.microsoft.com/office/drawing/2014/main" id="{7819F719-5383-8044-2A36-331C52BCFA40}"/>
              </a:ext>
            </a:extLst>
          </p:cNvPr>
          <p:cNvSpPr txBox="1"/>
          <p:nvPr/>
        </p:nvSpPr>
        <p:spPr>
          <a:xfrm>
            <a:off x="16022625" y="6936408"/>
            <a:ext cx="3083859" cy="738664"/>
          </a:xfrm>
          <a:prstGeom prst="rect">
            <a:avLst/>
          </a:prstGeom>
          <a:noFill/>
        </p:spPr>
        <p:txBody>
          <a:bodyPr wrap="square" rtlCol="0">
            <a:spAutoFit/>
          </a:bodyPr>
          <a:lstStyle/>
          <a:p>
            <a:r>
              <a:rPr lang="en-US" sz="1400" dirty="0"/>
              <a:t>Image source: https://</a:t>
            </a:r>
            <a:r>
              <a:rPr lang="en-US" sz="1400" dirty="0" err="1"/>
              <a:t>rvce.edu.in</a:t>
            </a:r>
            <a:r>
              <a:rPr lang="en-US" sz="1400" dirty="0"/>
              <a:t>/sites/default/files/RVCE-</a:t>
            </a:r>
            <a:r>
              <a:rPr lang="en-US" sz="1400" dirty="0" err="1"/>
              <a:t>CoE</a:t>
            </a:r>
            <a:r>
              <a:rPr lang="en-US" sz="1400" dirty="0"/>
              <a:t>-</a:t>
            </a:r>
            <a:r>
              <a:rPr lang="en-US" sz="1400" dirty="0" err="1"/>
              <a:t>Brochure.pdf</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6"/>
          <p:cNvSpPr txBox="1"/>
          <p:nvPr/>
        </p:nvSpPr>
        <p:spPr>
          <a:xfrm>
            <a:off x="-1"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03" name="Google Shape;103;p6"/>
          <p:cNvSpPr txBox="1"/>
          <p:nvPr/>
        </p:nvSpPr>
        <p:spPr>
          <a:xfrm>
            <a:off x="1434663" y="2856959"/>
            <a:ext cx="10861872" cy="8715832"/>
          </a:xfrm>
          <a:prstGeom prst="rect">
            <a:avLst/>
          </a:prstGeom>
          <a:noFill/>
          <a:ln>
            <a:noFill/>
          </a:ln>
        </p:spPr>
        <p:txBody>
          <a:bodyPr spcFirstLastPara="1" wrap="square" lIns="0" tIns="12050" rIns="0" bIns="0" anchor="t" anchorCtr="0">
            <a:spAutoFit/>
          </a:bodyPr>
          <a:lstStyle/>
          <a:p>
            <a:pPr marL="12700" marR="0" lvl="0" algn="just" rtl="0">
              <a:lnSpc>
                <a:spcPct val="101000"/>
              </a:lnSpc>
              <a:spcBef>
                <a:spcPts val="0"/>
              </a:spcBef>
              <a:spcAft>
                <a:spcPts val="0"/>
              </a:spcAft>
              <a:buClr>
                <a:schemeClr val="dk1"/>
              </a:buClr>
              <a:buSzPts val="4000"/>
            </a:pPr>
            <a:r>
              <a:rPr lang="en-US" sz="2800" b="1" dirty="0">
                <a:solidFill>
                  <a:schemeClr val="dk1"/>
                </a:solidFill>
                <a:latin typeface="Calibri"/>
                <a:ea typeface="Calibri"/>
                <a:cs typeface="Calibri"/>
                <a:sym typeface="Calibri"/>
              </a:rPr>
              <a:t>Research Collaboration</a:t>
            </a: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Calibri" panose="020F0502020204030204" pitchFamily="34" charset="0"/>
              </a:rPr>
              <a:t>The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centre</a:t>
            </a:r>
            <a:r>
              <a:rPr lang="en-US" sz="2800" dirty="0">
                <a:effectLst/>
                <a:latin typeface="Calibri" panose="020F0502020204030204" pitchFamily="34" charset="0"/>
                <a:ea typeface="Times New Roman" panose="02020603050405020304" pitchFamily="18" charset="0"/>
                <a:cs typeface="Calibri" panose="020F0502020204030204" pitchFamily="34" charset="0"/>
              </a:rPr>
              <a:t> is well-equipped with skilled staff, computing infrastructure, and appropriate open source and commercial teaching learning tools.</a:t>
            </a:r>
            <a:r>
              <a:rPr lang="en-IN" sz="2800" dirty="0">
                <a:effectLst/>
                <a:latin typeface="Calibri" panose="020F0502020204030204" pitchFamily="34" charset="0"/>
                <a:cs typeface="Calibri" panose="020F0502020204030204" pitchFamily="34" charset="0"/>
              </a:rPr>
              <a:t> </a:t>
            </a: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r>
              <a:rPr lang="en-US" sz="2800" dirty="0">
                <a:solidFill>
                  <a:schemeClr val="dk1"/>
                </a:solidFill>
                <a:latin typeface="Calibri"/>
                <a:ea typeface="Calibri"/>
                <a:cs typeface="Calibri"/>
                <a:sym typeface="Calibri"/>
              </a:rPr>
              <a:t>The proposed Centre works on research projects related to sensors fabrication, sensor integration, design thinking and IoT &amp; </a:t>
            </a:r>
            <a:r>
              <a:rPr lang="en-US" sz="2800" dirty="0" err="1">
                <a:solidFill>
                  <a:schemeClr val="dk1"/>
                </a:solidFill>
                <a:latin typeface="Calibri"/>
                <a:ea typeface="Calibri"/>
                <a:cs typeface="Calibri"/>
                <a:sym typeface="Calibri"/>
              </a:rPr>
              <a:t>IIoT</a:t>
            </a:r>
            <a:r>
              <a:rPr lang="en-US" sz="2800" dirty="0">
                <a:solidFill>
                  <a:schemeClr val="dk1"/>
                </a:solidFill>
                <a:latin typeface="Calibri"/>
                <a:ea typeface="Calibri"/>
                <a:cs typeface="Calibri"/>
                <a:sym typeface="Calibri"/>
              </a:rPr>
              <a:t> related.</a:t>
            </a: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endParaRPr lang="en-US" sz="2800" dirty="0">
              <a:solidFill>
                <a:schemeClr val="dk1"/>
              </a:solidFill>
              <a:latin typeface="Calibri"/>
              <a:ea typeface="Calibri"/>
              <a:cs typeface="Calibri"/>
              <a:sym typeface="Calibri"/>
            </a:endParaRPr>
          </a:p>
          <a:p>
            <a:pPr marL="12700" marR="0" lvl="0" algn="just" rtl="0">
              <a:lnSpc>
                <a:spcPct val="101000"/>
              </a:lnSpc>
              <a:spcBef>
                <a:spcPts val="0"/>
              </a:spcBef>
              <a:spcAft>
                <a:spcPts val="0"/>
              </a:spcAft>
              <a:buClr>
                <a:schemeClr val="dk1"/>
              </a:buClr>
              <a:buSzPts val="4000"/>
            </a:pPr>
            <a:r>
              <a:rPr lang="en-US" sz="2800" b="1" dirty="0">
                <a:solidFill>
                  <a:schemeClr val="dk1"/>
                </a:solidFill>
                <a:latin typeface="Calibri"/>
                <a:ea typeface="Calibri"/>
                <a:cs typeface="Calibri"/>
                <a:sym typeface="Calibri"/>
              </a:rPr>
              <a:t>Modules in Training </a:t>
            </a:r>
            <a:r>
              <a:rPr lang="en-US" sz="2800" b="1" dirty="0" err="1">
                <a:solidFill>
                  <a:schemeClr val="dk1"/>
                </a:solidFill>
                <a:latin typeface="Calibri"/>
                <a:ea typeface="Calibri"/>
                <a:cs typeface="Calibri"/>
                <a:sym typeface="Calibri"/>
              </a:rPr>
              <a:t>Programme</a:t>
            </a:r>
            <a:endParaRPr lang="en-US" sz="2800" b="1" dirty="0">
              <a:solidFill>
                <a:schemeClr val="dk1"/>
              </a:solidFill>
              <a:latin typeface="Calibri"/>
              <a:ea typeface="Calibri"/>
              <a:cs typeface="Calibri"/>
              <a:sym typeface="Calibri"/>
            </a:endParaRP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Calibri" panose="020F0502020204030204" pitchFamily="34" charset="0"/>
              </a:rPr>
              <a:t>The proposed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centre</a:t>
            </a:r>
            <a:r>
              <a:rPr lang="en-US" sz="2800" dirty="0">
                <a:effectLst/>
                <a:latin typeface="Calibri" panose="020F0502020204030204" pitchFamily="34" charset="0"/>
                <a:ea typeface="Times New Roman" panose="02020603050405020304" pitchFamily="18" charset="0"/>
                <a:cs typeface="Calibri" panose="020F0502020204030204" pitchFamily="34" charset="0"/>
              </a:rPr>
              <a:t> conducts training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programmes</a:t>
            </a:r>
            <a:r>
              <a:rPr lang="en-US" sz="2800" dirty="0">
                <a:effectLst/>
                <a:latin typeface="Calibri" panose="020F0502020204030204" pitchFamily="34" charset="0"/>
                <a:ea typeface="Times New Roman" panose="02020603050405020304" pitchFamily="18" charset="0"/>
                <a:cs typeface="Calibri" panose="020F0502020204030204" pitchFamily="34" charset="0"/>
              </a:rPr>
              <a:t> for undergraduate as well as post-graduate students.</a:t>
            </a:r>
            <a:r>
              <a:rPr lang="en-IN" sz="2800" dirty="0">
                <a:effectLst/>
                <a:latin typeface="Calibri" panose="020F0502020204030204" pitchFamily="34" charset="0"/>
                <a:cs typeface="Calibri" panose="020F0502020204030204" pitchFamily="34" charset="0"/>
              </a:rPr>
              <a:t> </a:t>
            </a:r>
            <a:endParaRPr lang="en-US" sz="2800" dirty="0">
              <a:solidFill>
                <a:schemeClr val="dk1"/>
              </a:solidFill>
              <a:effectLst/>
              <a:latin typeface="Calibri" panose="020F0502020204030204" pitchFamily="34" charset="0"/>
              <a:cs typeface="Calibri" panose="020F0502020204030204" pitchFamily="34" charset="0"/>
              <a:sym typeface="Calibri"/>
            </a:endParaRPr>
          </a:p>
          <a:p>
            <a:pPr marL="355600" indent="-342900" algn="just">
              <a:lnSpc>
                <a:spcPct val="101000"/>
              </a:lnSpc>
              <a:buClr>
                <a:schemeClr val="dk1"/>
              </a:buClr>
              <a:buSzPts val="4000"/>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Calibri" panose="020F0502020204030204" pitchFamily="34" charset="0"/>
              </a:rPr>
              <a:t>It consists of two modules, each containing individual levels.</a:t>
            </a:r>
          </a:p>
          <a:p>
            <a:pPr marL="355600" indent="-342900" algn="just">
              <a:lnSpc>
                <a:spcPct val="101000"/>
              </a:lnSpc>
              <a:buClr>
                <a:schemeClr val="dk1"/>
              </a:buClr>
              <a:buSzPts val="4000"/>
              <a:buFont typeface="Arial" panose="020B0604020202020204" pitchFamily="34" charset="0"/>
              <a:buChar char="•"/>
            </a:pPr>
            <a:endParaRPr lang="en-US" sz="2800" dirty="0">
              <a:latin typeface="Calibri" panose="020F0502020204030204" pitchFamily="34" charset="0"/>
              <a:ea typeface="Georgia" panose="02040502050405020303" pitchFamily="18" charset="0"/>
              <a:cs typeface="Calibri" panose="020F0502020204030204" pitchFamily="34" charset="0"/>
            </a:endParaRPr>
          </a:p>
          <a:p>
            <a:pPr marL="12700" algn="just">
              <a:lnSpc>
                <a:spcPct val="101000"/>
              </a:lnSpc>
              <a:buClr>
                <a:schemeClr val="dk1"/>
              </a:buClr>
              <a:buSzPts val="4000"/>
            </a:pPr>
            <a:r>
              <a:rPr lang="en-US" sz="2800" b="1" dirty="0">
                <a:effectLst/>
                <a:latin typeface="Calibri" panose="020F0502020204030204" pitchFamily="34" charset="0"/>
                <a:ea typeface="Georgia" panose="02040502050405020303" pitchFamily="18" charset="0"/>
                <a:cs typeface="Calibri" panose="020F0502020204030204" pitchFamily="34" charset="0"/>
              </a:rPr>
              <a:t>Courses Offered by </a:t>
            </a:r>
            <a:r>
              <a:rPr lang="en-US" sz="2800" b="1" dirty="0" err="1">
                <a:effectLst/>
                <a:latin typeface="Calibri" panose="020F0502020204030204" pitchFamily="34" charset="0"/>
                <a:ea typeface="Georgia" panose="02040502050405020303" pitchFamily="18" charset="0"/>
                <a:cs typeface="Calibri" panose="020F0502020204030204" pitchFamily="34" charset="0"/>
              </a:rPr>
              <a:t>CoE</a:t>
            </a:r>
            <a:endParaRPr lang="en-IN" sz="2800" b="1" dirty="0">
              <a:effectLst/>
              <a:latin typeface="Calibri" panose="020F0502020204030204" pitchFamily="34" charset="0"/>
              <a:ea typeface="Georgia" panose="02040502050405020303" pitchFamily="18" charset="0"/>
              <a:cs typeface="Calibri" panose="020F0502020204030204" pitchFamily="34" charset="0"/>
            </a:endParaRP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Calibri" panose="020F0502020204030204" pitchFamily="34" charset="0"/>
              </a:rPr>
              <a:t>The circuit branches of EC, EE, EI and ET have the foundation courses in the areas of IC Design in the curriculum so that any student from circuit branch can make use of the facility available in the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centre</a:t>
            </a:r>
            <a:r>
              <a:rPr lang="en-US" sz="2800" dirty="0">
                <a:effectLst/>
                <a:latin typeface="Calibri" panose="020F0502020204030204" pitchFamily="34" charset="0"/>
                <a:ea typeface="Times New Roman" panose="02020603050405020304" pitchFamily="18" charset="0"/>
                <a:cs typeface="Calibri" panose="020F0502020204030204" pitchFamily="34" charset="0"/>
              </a:rPr>
              <a:t>. </a:t>
            </a:r>
          </a:p>
          <a:p>
            <a:pPr marL="355600" marR="0" lvl="0" indent="-342900" algn="just" rtl="0">
              <a:lnSpc>
                <a:spcPct val="101000"/>
              </a:lnSpc>
              <a:spcBef>
                <a:spcPts val="0"/>
              </a:spcBef>
              <a:spcAft>
                <a:spcPts val="0"/>
              </a:spcAft>
              <a:buClr>
                <a:schemeClr val="dk1"/>
              </a:buClr>
              <a:buSzPts val="4000"/>
              <a:buFont typeface="Arial" panose="020B0604020202020204" pitchFamily="34" charset="0"/>
              <a:buChar char="•"/>
            </a:pPr>
            <a:r>
              <a:rPr lang="en-US" sz="2800" dirty="0">
                <a:effectLst/>
                <a:latin typeface="Calibri" panose="020F0502020204030204" pitchFamily="34" charset="0"/>
                <a:ea typeface="Times New Roman" panose="02020603050405020304" pitchFamily="18" charset="0"/>
                <a:cs typeface="Calibri" panose="020F0502020204030204" pitchFamily="34" charset="0"/>
              </a:rPr>
              <a:t>The curriculum of ECE has the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specialised</a:t>
            </a:r>
            <a:r>
              <a:rPr lang="en-US" sz="2800" dirty="0">
                <a:effectLst/>
                <a:latin typeface="Calibri" panose="020F0502020204030204" pitchFamily="34" charset="0"/>
                <a:ea typeface="Times New Roman" panose="02020603050405020304" pitchFamily="18" charset="0"/>
                <a:cs typeface="Calibri" panose="020F0502020204030204" pitchFamily="34" charset="0"/>
              </a:rPr>
              <a:t> courses of the </a:t>
            </a:r>
            <a:r>
              <a:rPr lang="en-US" sz="2800" dirty="0" err="1">
                <a:effectLst/>
                <a:latin typeface="Calibri" panose="020F0502020204030204" pitchFamily="34" charset="0"/>
                <a:ea typeface="Times New Roman" panose="02020603050405020304" pitchFamily="18" charset="0"/>
                <a:cs typeface="Calibri" panose="020F0502020204030204" pitchFamily="34" charset="0"/>
              </a:rPr>
              <a:t>centre</a:t>
            </a:r>
            <a:r>
              <a:rPr lang="en-US" sz="2800" dirty="0">
                <a:effectLst/>
                <a:latin typeface="Calibri" panose="020F0502020204030204" pitchFamily="34" charset="0"/>
                <a:ea typeface="Times New Roman" panose="02020603050405020304" pitchFamily="18" charset="0"/>
                <a:cs typeface="Calibri" panose="020F0502020204030204" pitchFamily="34" charset="0"/>
              </a:rPr>
              <a:t> as core and electives. </a:t>
            </a:r>
            <a:endParaRPr lang="en-US" sz="2800" dirty="0">
              <a:solidFill>
                <a:schemeClr val="dk1"/>
              </a:solidFill>
              <a:latin typeface="Calibri" panose="020F0502020204030204" pitchFamily="34" charset="0"/>
              <a:ea typeface="Calibri"/>
              <a:cs typeface="Calibri" panose="020F0502020204030204" pitchFamily="34" charset="0"/>
              <a:sym typeface="Calibri"/>
            </a:endParaRPr>
          </a:p>
          <a:p>
            <a:pPr marL="12700" marR="0" lvl="0" algn="just" rtl="0">
              <a:lnSpc>
                <a:spcPct val="101000"/>
              </a:lnSpc>
              <a:spcBef>
                <a:spcPts val="0"/>
              </a:spcBef>
              <a:spcAft>
                <a:spcPts val="0"/>
              </a:spcAft>
              <a:buClr>
                <a:schemeClr val="dk1"/>
              </a:buClr>
              <a:buSzPts val="4000"/>
            </a:pPr>
            <a:endParaRPr lang="en-US" sz="2800" dirty="0">
              <a:solidFill>
                <a:schemeClr val="dk1"/>
              </a:solidFill>
              <a:latin typeface="Calibri" panose="020F0502020204030204" pitchFamily="34" charset="0"/>
              <a:ea typeface="Calibri"/>
              <a:cs typeface="Calibri" panose="020F0502020204030204" pitchFamily="34" charset="0"/>
              <a:sym typeface="Calibri"/>
            </a:endParaRPr>
          </a:p>
          <a:p>
            <a:pPr marL="12700" marR="0" lvl="0" algn="just" rtl="0">
              <a:lnSpc>
                <a:spcPct val="101000"/>
              </a:lnSpc>
              <a:spcBef>
                <a:spcPts val="0"/>
              </a:spcBef>
              <a:spcAft>
                <a:spcPts val="0"/>
              </a:spcAft>
              <a:buClr>
                <a:schemeClr val="dk1"/>
              </a:buClr>
              <a:buSzPts val="4000"/>
            </a:pPr>
            <a:endParaRPr lang="en-US" sz="2800" dirty="0">
              <a:solidFill>
                <a:schemeClr val="dk1"/>
              </a:solidFill>
              <a:latin typeface="Calibri"/>
              <a:ea typeface="Calibri"/>
              <a:cs typeface="Calibri"/>
              <a:sym typeface="Calibri"/>
            </a:endParaRPr>
          </a:p>
          <a:p>
            <a:pPr marL="12700" marR="0" lvl="0" algn="just" rtl="0">
              <a:lnSpc>
                <a:spcPct val="101000"/>
              </a:lnSpc>
              <a:spcBef>
                <a:spcPts val="0"/>
              </a:spcBef>
              <a:spcAft>
                <a:spcPts val="0"/>
              </a:spcAft>
              <a:buClr>
                <a:schemeClr val="dk1"/>
              </a:buClr>
              <a:buSzPts val="4000"/>
            </a:pPr>
            <a:endParaRPr lang="en-US" sz="2800" dirty="0">
              <a:solidFill>
                <a:schemeClr val="dk1"/>
              </a:solidFill>
              <a:latin typeface="Calibri"/>
              <a:ea typeface="Calibri"/>
              <a:cs typeface="Calibri"/>
              <a:sym typeface="Calibri"/>
            </a:endParaRPr>
          </a:p>
        </p:txBody>
      </p:sp>
      <p:sp>
        <p:nvSpPr>
          <p:cNvPr id="104" name="Google Shape;104;p6"/>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6"/>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6"/>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6"/>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09" name="Google Shape;109;p6"/>
          <p:cNvSpPr txBox="1"/>
          <p:nvPr/>
        </p:nvSpPr>
        <p:spPr>
          <a:xfrm>
            <a:off x="2359903" y="1476570"/>
            <a:ext cx="10242600" cy="945757"/>
          </a:xfrm>
          <a:prstGeom prst="rect">
            <a:avLst/>
          </a:prstGeom>
          <a:noFill/>
          <a:ln>
            <a:noFill/>
          </a:ln>
        </p:spPr>
        <p:txBody>
          <a:bodyPr spcFirstLastPara="1" wrap="square" lIns="0" tIns="12050" rIns="0" bIns="0" anchor="t" anchorCtr="0">
            <a:spAutoFit/>
          </a:bodyPr>
          <a:lstStyle/>
          <a:p>
            <a:pPr>
              <a:spcBef>
                <a:spcPts val="800"/>
              </a:spcBef>
              <a:buSzPts val="5400"/>
            </a:pPr>
            <a:r>
              <a:rPr lang="en-US" sz="5400" b="1" dirty="0">
                <a:solidFill>
                  <a:srgbClr val="005893"/>
                </a:solidFill>
                <a:latin typeface="Calibri" panose="020F0502020204030204" pitchFamily="34" charset="0"/>
                <a:cs typeface="Calibri" panose="020F0502020204030204" pitchFamily="34" charset="0"/>
                <a:sym typeface="Calibri"/>
              </a:rPr>
              <a:t>Activities of the Organization</a:t>
            </a:r>
            <a:endParaRPr sz="5400" b="1" dirty="0">
              <a:solidFill>
                <a:srgbClr val="005893"/>
              </a:solidFill>
              <a:latin typeface="Calibri" panose="020F0502020204030204" pitchFamily="34" charset="0"/>
              <a:cs typeface="Calibri" panose="020F0502020204030204" pitchFamily="34" charset="0"/>
            </a:endParaRPr>
          </a:p>
        </p:txBody>
      </p:sp>
      <p:sp>
        <p:nvSpPr>
          <p:cNvPr id="110" name="Google Shape;110;p6"/>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11" name="Google Shape;111;p6"/>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2" name="Google Shape;112;p6"/>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13" name="Google Shape;113;p6"/>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6</a:t>
            </a:fld>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E380620B-6B12-8E96-B6B4-DF692B993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8246" y="2260822"/>
            <a:ext cx="5010005" cy="2996512"/>
          </a:xfrm>
          <a:prstGeom prst="rect">
            <a:avLst/>
          </a:prstGeom>
        </p:spPr>
      </p:pic>
      <p:graphicFrame>
        <p:nvGraphicFramePr>
          <p:cNvPr id="5" name="Table 4">
            <a:extLst>
              <a:ext uri="{FF2B5EF4-FFF2-40B4-BE49-F238E27FC236}">
                <a16:creationId xmlns:a16="http://schemas.microsoft.com/office/drawing/2014/main" id="{C0F92AED-D731-5E24-7452-255CB8335BF7}"/>
              </a:ext>
            </a:extLst>
          </p:cNvPr>
          <p:cNvGraphicFramePr>
            <a:graphicFrameLocks noGrp="1"/>
          </p:cNvGraphicFramePr>
          <p:nvPr>
            <p:extLst>
              <p:ext uri="{D42A27DB-BD31-4B8C-83A1-F6EECF244321}">
                <p14:modId xmlns:p14="http://schemas.microsoft.com/office/powerpoint/2010/main" val="3966418038"/>
              </p:ext>
            </p:extLst>
          </p:nvPr>
        </p:nvGraphicFramePr>
        <p:xfrm>
          <a:off x="12742083" y="5799984"/>
          <a:ext cx="6202333" cy="4966716"/>
        </p:xfrm>
        <a:graphic>
          <a:graphicData uri="http://schemas.openxmlformats.org/drawingml/2006/table">
            <a:tbl>
              <a:tblPr firstRow="1" firstCol="1" bandRow="1">
                <a:tableStyleId>{5C22544A-7EE6-4342-B048-85BDC9FD1C3A}</a:tableStyleId>
              </a:tblPr>
              <a:tblGrid>
                <a:gridCol w="1077966">
                  <a:extLst>
                    <a:ext uri="{9D8B030D-6E8A-4147-A177-3AD203B41FA5}">
                      <a16:colId xmlns:a16="http://schemas.microsoft.com/office/drawing/2014/main" val="4008671010"/>
                    </a:ext>
                  </a:extLst>
                </a:gridCol>
                <a:gridCol w="5124367">
                  <a:extLst>
                    <a:ext uri="{9D8B030D-6E8A-4147-A177-3AD203B41FA5}">
                      <a16:colId xmlns:a16="http://schemas.microsoft.com/office/drawing/2014/main" val="1356113284"/>
                    </a:ext>
                  </a:extLst>
                </a:gridCol>
              </a:tblGrid>
              <a:tr h="382093">
                <a:tc gridSpan="2">
                  <a:txBody>
                    <a:bodyPr/>
                    <a:lstStyle/>
                    <a:p>
                      <a:pPr indent="-635">
                        <a:lnSpc>
                          <a:spcPct val="150000"/>
                        </a:lnSpc>
                        <a:spcBef>
                          <a:spcPts val="1200"/>
                        </a:spcBef>
                        <a:spcAft>
                          <a:spcPts val="1200"/>
                        </a:spcAft>
                      </a:pPr>
                      <a:r>
                        <a:rPr lang="en-US" sz="2000" dirty="0">
                          <a:effectLst/>
                          <a:latin typeface="Calibri" panose="020F0502020204030204" pitchFamily="34" charset="0"/>
                          <a:cs typeface="Calibri" panose="020F0502020204030204" pitchFamily="34" charset="0"/>
                        </a:rPr>
                        <a:t>UG Courses</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hMerge="1">
                  <a:txBody>
                    <a:bodyPr/>
                    <a:lstStyle/>
                    <a:p>
                      <a:endParaRPr lang="en-GB"/>
                    </a:p>
                  </a:txBody>
                  <a:tcPr/>
                </a:tc>
                <a:extLst>
                  <a:ext uri="{0D108BD9-81ED-4DB2-BD59-A6C34878D82A}">
                    <a16:rowId xmlns:a16="http://schemas.microsoft.com/office/drawing/2014/main" val="3585903394"/>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1</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dirty="0">
                          <a:effectLst/>
                          <a:latin typeface="Calibri" panose="020F0502020204030204" pitchFamily="34" charset="0"/>
                          <a:cs typeface="Calibri" panose="020F0502020204030204" pitchFamily="34" charset="0"/>
                        </a:rPr>
                        <a:t>Analog Microelectronic Circuits (with lab)</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1492685144"/>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2</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Analog Integrated Circuits Design</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1684556976"/>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3</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dirty="0">
                          <a:effectLst/>
                          <a:latin typeface="Calibri" panose="020F0502020204030204" pitchFamily="34" charset="0"/>
                          <a:cs typeface="Calibri" panose="020F0502020204030204" pitchFamily="34" charset="0"/>
                        </a:rPr>
                        <a:t>Mixed Signal IC Design</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1250121829"/>
                  </a:ext>
                </a:extLst>
              </a:tr>
              <a:tr h="808220">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4</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dirty="0">
                          <a:effectLst/>
                          <a:latin typeface="Calibri" panose="020F0502020204030204" pitchFamily="34" charset="0"/>
                          <a:cs typeface="Calibri" panose="020F0502020204030204" pitchFamily="34" charset="0"/>
                        </a:rPr>
                        <a:t>Radio Frequency &amp; MMW Integrated Circuit Design</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504470827"/>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5</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VLSI Testing for ICs</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942379385"/>
                  </a:ext>
                </a:extLst>
              </a:tr>
              <a:tr h="382093">
                <a:tc gridSpan="2">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PG Courses</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hMerge="1">
                  <a:txBody>
                    <a:bodyPr/>
                    <a:lstStyle/>
                    <a:p>
                      <a:endParaRPr lang="en-GB"/>
                    </a:p>
                  </a:txBody>
                  <a:tcPr/>
                </a:tc>
                <a:extLst>
                  <a:ext uri="{0D108BD9-81ED-4DB2-BD59-A6C34878D82A}">
                    <a16:rowId xmlns:a16="http://schemas.microsoft.com/office/drawing/2014/main" val="387987250"/>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1</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Analog Integrated Circuits Design (with lab)</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3839274033"/>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2</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Radio Frequency Integrated Circuit Design</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4215050292"/>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3</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Digital IC Design</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1781262813"/>
                  </a:ext>
                </a:extLst>
              </a:tr>
              <a:tr h="382093">
                <a:tc>
                  <a:txBody>
                    <a:bodyPr/>
                    <a:lstStyle/>
                    <a:p>
                      <a:pPr indent="-635" algn="ctr">
                        <a:lnSpc>
                          <a:spcPct val="150000"/>
                        </a:lnSpc>
                        <a:spcBef>
                          <a:spcPts val="1200"/>
                        </a:spcBef>
                        <a:spcAft>
                          <a:spcPts val="1200"/>
                        </a:spcAft>
                      </a:pPr>
                      <a:r>
                        <a:rPr lang="en-US" sz="2000">
                          <a:effectLst/>
                          <a:latin typeface="Calibri" panose="020F0502020204030204" pitchFamily="34" charset="0"/>
                          <a:cs typeface="Calibri" panose="020F0502020204030204" pitchFamily="34" charset="0"/>
                        </a:rPr>
                        <a:t>4</a:t>
                      </a:r>
                      <a:endParaRPr lang="en-IN" sz="200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tc>
                  <a:txBody>
                    <a:bodyPr/>
                    <a:lstStyle/>
                    <a:p>
                      <a:pPr indent="-635">
                        <a:lnSpc>
                          <a:spcPct val="150000"/>
                        </a:lnSpc>
                        <a:spcBef>
                          <a:spcPts val="1200"/>
                        </a:spcBef>
                        <a:spcAft>
                          <a:spcPts val="1200"/>
                        </a:spcAft>
                      </a:pPr>
                      <a:r>
                        <a:rPr lang="en-US" sz="2000" dirty="0">
                          <a:effectLst/>
                          <a:latin typeface="Calibri" panose="020F0502020204030204" pitchFamily="34" charset="0"/>
                          <a:cs typeface="Calibri" panose="020F0502020204030204" pitchFamily="34" charset="0"/>
                        </a:rPr>
                        <a:t>VLSI Testing and Testability</a:t>
                      </a:r>
                      <a:endParaRPr lang="en-IN" sz="2000" dirty="0">
                        <a:effectLst/>
                        <a:latin typeface="Calibri" panose="020F0502020204030204" pitchFamily="34" charset="0"/>
                        <a:ea typeface="Georgia" panose="02040502050405020303" pitchFamily="18" charset="0"/>
                        <a:cs typeface="Calibri" panose="020F0502020204030204" pitchFamily="34" charset="0"/>
                      </a:endParaRPr>
                    </a:p>
                  </a:txBody>
                  <a:tcPr marL="41381" marR="41381" marT="0" marB="0" anchor="ctr"/>
                </a:tc>
                <a:extLst>
                  <a:ext uri="{0D108BD9-81ED-4DB2-BD59-A6C34878D82A}">
                    <a16:rowId xmlns:a16="http://schemas.microsoft.com/office/drawing/2014/main" val="4162783651"/>
                  </a:ext>
                </a:extLst>
              </a:tr>
            </a:tbl>
          </a:graphicData>
        </a:graphic>
      </p:graphicFrame>
    </p:spTree>
    <p:extLst>
      <p:ext uri="{BB962C8B-B14F-4D97-AF65-F5344CB8AC3E}">
        <p14:creationId xmlns:p14="http://schemas.microsoft.com/office/powerpoint/2010/main" val="1944511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7"/>
          <p:cNvSpPr txBox="1"/>
          <p:nvPr/>
        </p:nvSpPr>
        <p:spPr>
          <a:xfrm>
            <a:off x="-1" y="0"/>
            <a:ext cx="20104101" cy="11309350"/>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115671" y="3050927"/>
            <a:ext cx="16489079" cy="5617998"/>
          </a:xfrm>
          <a:prstGeom prst="rect">
            <a:avLst/>
          </a:prstGeom>
          <a:noFill/>
          <a:ln>
            <a:noFill/>
          </a:ln>
        </p:spPr>
        <p:txBody>
          <a:bodyPr spcFirstLastPara="1" wrap="square" lIns="0" tIns="12050" rIns="0" bIns="0" anchor="t" anchorCtr="0">
            <a:spAutoFit/>
          </a:bodyPr>
          <a:lstStyle/>
          <a:p>
            <a:pPr marL="584200" marR="0" lvl="0" indent="-5715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Analysis of RLC networks</a:t>
            </a:r>
          </a:p>
          <a:p>
            <a:pPr marL="584200" marR="0" lvl="0" indent="-5715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Workshop on </a:t>
            </a:r>
            <a:r>
              <a:rPr lang="en-US" sz="2800" dirty="0" err="1">
                <a:solidFill>
                  <a:schemeClr val="dk1"/>
                </a:solidFill>
                <a:latin typeface="Calibri"/>
                <a:ea typeface="Calibri"/>
                <a:cs typeface="Calibri"/>
                <a:sym typeface="Calibri"/>
              </a:rPr>
              <a:t>LTSpice</a:t>
            </a:r>
            <a:r>
              <a:rPr lang="en-US" sz="2800" dirty="0">
                <a:solidFill>
                  <a:schemeClr val="dk1"/>
                </a:solidFill>
                <a:latin typeface="Calibri"/>
                <a:ea typeface="Calibri"/>
                <a:cs typeface="Calibri"/>
                <a:sym typeface="Calibri"/>
              </a:rPr>
              <a:t> simulation software. </a:t>
            </a:r>
          </a:p>
          <a:p>
            <a:pPr marL="584200" marR="0" lvl="0" indent="-5715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Analysis and simulation of analog and digital circuits in </a:t>
            </a:r>
            <a:r>
              <a:rPr lang="en-US" sz="2800" dirty="0" err="1">
                <a:solidFill>
                  <a:schemeClr val="dk1"/>
                </a:solidFill>
                <a:latin typeface="Calibri"/>
                <a:ea typeface="Calibri"/>
                <a:cs typeface="Calibri"/>
                <a:sym typeface="Calibri"/>
              </a:rPr>
              <a:t>LTSpice</a:t>
            </a:r>
            <a:r>
              <a:rPr lang="en-US" sz="2800" dirty="0">
                <a:solidFill>
                  <a:schemeClr val="dk1"/>
                </a:solidFill>
                <a:latin typeface="Calibri"/>
                <a:ea typeface="Calibri"/>
                <a:cs typeface="Calibri"/>
                <a:sym typeface="Calibri"/>
              </a:rPr>
              <a:t> software.</a:t>
            </a:r>
          </a:p>
          <a:p>
            <a:pPr marL="457200" lvl="0" indent="-4826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 Introduction to Verilog.</a:t>
            </a:r>
          </a:p>
          <a:p>
            <a:pPr marL="457200" lvl="0" indent="-4826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Weekly assignments based on the conducted classes.</a:t>
            </a:r>
          </a:p>
          <a:p>
            <a:pPr marL="457200" lvl="0" indent="-4826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Webinar on MOSFET Fabrication addressed by Ms. </a:t>
            </a:r>
            <a:r>
              <a:rPr lang="en-US" sz="2800" dirty="0" err="1">
                <a:solidFill>
                  <a:schemeClr val="dk1"/>
                </a:solidFill>
                <a:latin typeface="Calibri"/>
                <a:ea typeface="Calibri"/>
                <a:cs typeface="Calibri"/>
                <a:sym typeface="Calibri"/>
              </a:rPr>
              <a:t>Sabiha</a:t>
            </a:r>
            <a:r>
              <a:rPr lang="en-US" sz="2800" dirty="0">
                <a:solidFill>
                  <a:schemeClr val="dk1"/>
                </a:solidFill>
                <a:latin typeface="Calibri"/>
                <a:ea typeface="Calibri"/>
                <a:cs typeface="Calibri"/>
                <a:sym typeface="Calibri"/>
              </a:rPr>
              <a:t> Sultana, Prof., IISc.</a:t>
            </a:r>
            <a:endParaRPr sz="2800" dirty="0">
              <a:solidFill>
                <a:schemeClr val="dk1"/>
              </a:solidFill>
              <a:latin typeface="Calibri"/>
              <a:ea typeface="Calibri"/>
              <a:cs typeface="Calibri"/>
              <a:sym typeface="Calibri"/>
            </a:endParaRPr>
          </a:p>
          <a:p>
            <a:pPr marL="457200" lvl="0" indent="-4826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Visit to IDRC Lab.</a:t>
            </a:r>
          </a:p>
          <a:p>
            <a:pPr marL="457200" lvl="0" indent="-482600" algn="just" rtl="0">
              <a:lnSpc>
                <a:spcPct val="150000"/>
              </a:lnSpc>
              <a:spcBef>
                <a:spcPts val="0"/>
              </a:spcBef>
              <a:spcAft>
                <a:spcPts val="0"/>
              </a:spcAft>
              <a:buClr>
                <a:schemeClr val="dk1"/>
              </a:buClr>
              <a:buSzPts val="4000"/>
              <a:buFont typeface="Calibri"/>
              <a:buChar char="•"/>
            </a:pPr>
            <a:r>
              <a:rPr lang="en-US" sz="2800" dirty="0">
                <a:solidFill>
                  <a:schemeClr val="dk1"/>
                </a:solidFill>
                <a:latin typeface="Calibri"/>
                <a:ea typeface="Calibri"/>
                <a:cs typeface="Calibri"/>
                <a:sym typeface="Calibri"/>
              </a:rPr>
              <a:t>Project to design RC Coupled Amplifier.</a:t>
            </a:r>
            <a:endParaRPr sz="2800" dirty="0">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None/>
            </a:pPr>
            <a:endParaRPr sz="2800" dirty="0">
              <a:solidFill>
                <a:schemeClr val="dk1"/>
              </a:solidFill>
              <a:latin typeface="Calibri"/>
              <a:ea typeface="Calibri"/>
              <a:cs typeface="Calibri"/>
              <a:sym typeface="Calibri"/>
            </a:endParaRPr>
          </a:p>
        </p:txBody>
      </p:sp>
      <p:sp>
        <p:nvSpPr>
          <p:cNvPr id="120" name="Google Shape;120;p7"/>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7"/>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7"/>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7"/>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25" name="Google Shape;125;p7"/>
          <p:cNvSpPr txBox="1"/>
          <p:nvPr/>
        </p:nvSpPr>
        <p:spPr>
          <a:xfrm>
            <a:off x="2558225" y="1541125"/>
            <a:ext cx="11916600" cy="843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5400"/>
              <a:buFont typeface="Calibri"/>
              <a:buNone/>
            </a:pPr>
            <a:r>
              <a:rPr lang="en-US" sz="5400" b="1" dirty="0">
                <a:solidFill>
                  <a:srgbClr val="005893"/>
                </a:solidFill>
                <a:latin typeface="Calibri" panose="020F0502020204030204" pitchFamily="34" charset="0"/>
                <a:cs typeface="Calibri" panose="020F0502020204030204" pitchFamily="34" charset="0"/>
                <a:sym typeface="Calibri"/>
              </a:rPr>
              <a:t>Tasks performed during internship</a:t>
            </a:r>
            <a:endParaRPr sz="5400" b="1" dirty="0">
              <a:solidFill>
                <a:srgbClr val="005893"/>
              </a:solidFill>
              <a:latin typeface="Calibri" panose="020F0502020204030204" pitchFamily="34" charset="0"/>
              <a:cs typeface="Calibri" panose="020F0502020204030204" pitchFamily="34" charset="0"/>
            </a:endParaRPr>
          </a:p>
        </p:txBody>
      </p:sp>
      <p:sp>
        <p:nvSpPr>
          <p:cNvPr id="126" name="Google Shape;126;p7"/>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27" name="Google Shape;127;p7"/>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28" name="Google Shape;128;p7"/>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29" name="Google Shape;129;p7"/>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c4d74a5652_0_1"/>
          <p:cNvSpPr txBox="1"/>
          <p:nvPr/>
        </p:nvSpPr>
        <p:spPr>
          <a:xfrm>
            <a:off x="0" y="407987"/>
            <a:ext cx="20104200" cy="113094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g1c4d74a5652_0_1"/>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g1c4d74a5652_0_1"/>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g1c4d74a5652_0_1"/>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g1c4d74a5652_0_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g1c4d74a5652_0_1"/>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40" name="Google Shape;140;g1c4d74a5652_0_1"/>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41" name="Google Shape;141;g1c4d74a5652_0_1"/>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42" name="Google Shape;142;g1c4d74a5652_0_1"/>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dirty="0">
                <a:solidFill>
                  <a:srgbClr val="898989"/>
                </a:solidFill>
                <a:latin typeface="Calibri"/>
                <a:ea typeface="Calibri"/>
                <a:cs typeface="Calibri"/>
                <a:sym typeface="Calibri"/>
              </a:rPr>
              <a:t>Department of ECE</a:t>
            </a:r>
            <a:endParaRPr sz="1400" b="0" i="0" u="none" strike="noStrike" cap="none" dirty="0">
              <a:solidFill>
                <a:srgbClr val="000000"/>
              </a:solidFill>
              <a:latin typeface="Arial"/>
              <a:ea typeface="Arial"/>
              <a:cs typeface="Arial"/>
              <a:sym typeface="Arial"/>
            </a:endParaRPr>
          </a:p>
        </p:txBody>
      </p:sp>
      <p:sp>
        <p:nvSpPr>
          <p:cNvPr id="143" name="Google Shape;143;g1c4d74a5652_0_1"/>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sp>
        <p:nvSpPr>
          <p:cNvPr id="144" name="Google Shape;144;g1c4d74a5652_0_1"/>
          <p:cNvSpPr txBox="1"/>
          <p:nvPr/>
        </p:nvSpPr>
        <p:spPr>
          <a:xfrm>
            <a:off x="3194050" y="1408050"/>
            <a:ext cx="135885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4000" dirty="0">
                <a:latin typeface="Calibri"/>
                <a:ea typeface="Calibri"/>
                <a:cs typeface="Calibri"/>
                <a:sym typeface="Calibri"/>
              </a:rPr>
              <a:t>Design and Analysis of Analog and Digital Circuits using </a:t>
            </a:r>
            <a:r>
              <a:rPr lang="en-US" sz="4000" dirty="0" err="1">
                <a:latin typeface="Calibri"/>
                <a:ea typeface="Calibri"/>
                <a:cs typeface="Calibri"/>
                <a:sym typeface="Calibri"/>
              </a:rPr>
              <a:t>LTspice</a:t>
            </a:r>
            <a:endParaRPr sz="4000" dirty="0">
              <a:latin typeface="Calibri"/>
              <a:ea typeface="Calibri"/>
              <a:cs typeface="Calibri"/>
              <a:sym typeface="Calibri"/>
            </a:endParaRPr>
          </a:p>
        </p:txBody>
      </p:sp>
      <p:pic>
        <p:nvPicPr>
          <p:cNvPr id="2" name="image15.png">
            <a:extLst>
              <a:ext uri="{FF2B5EF4-FFF2-40B4-BE49-F238E27FC236}">
                <a16:creationId xmlns:a16="http://schemas.microsoft.com/office/drawing/2014/main" id="{CD5236EB-4195-34C4-E8F1-4A766BFA2D6F}"/>
              </a:ext>
            </a:extLst>
          </p:cNvPr>
          <p:cNvPicPr/>
          <p:nvPr/>
        </p:nvPicPr>
        <p:blipFill>
          <a:blip r:embed="rId4"/>
          <a:srcRect/>
          <a:stretch>
            <a:fillRect/>
          </a:stretch>
        </p:blipFill>
        <p:spPr>
          <a:xfrm>
            <a:off x="4027251" y="2384199"/>
            <a:ext cx="5564221" cy="3270475"/>
          </a:xfrm>
          <a:prstGeom prst="rect">
            <a:avLst/>
          </a:prstGeom>
          <a:ln/>
        </p:spPr>
      </p:pic>
      <p:pic>
        <p:nvPicPr>
          <p:cNvPr id="3" name="image20.png">
            <a:extLst>
              <a:ext uri="{FF2B5EF4-FFF2-40B4-BE49-F238E27FC236}">
                <a16:creationId xmlns:a16="http://schemas.microsoft.com/office/drawing/2014/main" id="{7D9E84C0-EBF3-B3BC-6FD4-10C3F4BCE8C7}"/>
              </a:ext>
            </a:extLst>
          </p:cNvPr>
          <p:cNvPicPr/>
          <p:nvPr/>
        </p:nvPicPr>
        <p:blipFill>
          <a:blip r:embed="rId5"/>
          <a:srcRect/>
          <a:stretch>
            <a:fillRect/>
          </a:stretch>
        </p:blipFill>
        <p:spPr>
          <a:xfrm>
            <a:off x="10115801" y="2351645"/>
            <a:ext cx="5961048" cy="3328617"/>
          </a:xfrm>
          <a:prstGeom prst="rect">
            <a:avLst/>
          </a:prstGeom>
          <a:ln/>
        </p:spPr>
      </p:pic>
      <p:sp>
        <p:nvSpPr>
          <p:cNvPr id="4" name="TextBox 3">
            <a:extLst>
              <a:ext uri="{FF2B5EF4-FFF2-40B4-BE49-F238E27FC236}">
                <a16:creationId xmlns:a16="http://schemas.microsoft.com/office/drawing/2014/main" id="{44948DF3-8384-BA93-F40D-049E284EF43D}"/>
              </a:ext>
            </a:extLst>
          </p:cNvPr>
          <p:cNvSpPr txBox="1"/>
          <p:nvPr/>
        </p:nvSpPr>
        <p:spPr>
          <a:xfrm>
            <a:off x="6225770" y="5747169"/>
            <a:ext cx="8249055" cy="461665"/>
          </a:xfrm>
          <a:prstGeom prst="rect">
            <a:avLst/>
          </a:prstGeom>
          <a:noFill/>
        </p:spPr>
        <p:txBody>
          <a:bodyPr wrap="square" rtlCol="0">
            <a:spAutoFit/>
          </a:bodyPr>
          <a:lstStyle/>
          <a:p>
            <a:pPr indent="-1270"/>
            <a:r>
              <a:rPr lang="en-US" sz="2400" dirty="0">
                <a:effectLst/>
                <a:latin typeface="Calibri" panose="020F0502020204030204" pitchFamily="34" charset="0"/>
                <a:ea typeface="Georgia" panose="02040502050405020303" pitchFamily="18" charset="0"/>
                <a:cs typeface="Calibri" panose="020F0502020204030204" pitchFamily="34" charset="0"/>
              </a:rPr>
              <a:t>Half adder using NAND gates and simulation waveform</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p:txBody>
      </p:sp>
      <p:pic>
        <p:nvPicPr>
          <p:cNvPr id="6" name="image14.png">
            <a:extLst>
              <a:ext uri="{FF2B5EF4-FFF2-40B4-BE49-F238E27FC236}">
                <a16:creationId xmlns:a16="http://schemas.microsoft.com/office/drawing/2014/main" id="{1CDC7A58-F204-BBCD-807F-515857D5E314}"/>
              </a:ext>
            </a:extLst>
          </p:cNvPr>
          <p:cNvPicPr/>
          <p:nvPr/>
        </p:nvPicPr>
        <p:blipFill>
          <a:blip r:embed="rId6"/>
          <a:srcRect/>
          <a:stretch>
            <a:fillRect/>
          </a:stretch>
        </p:blipFill>
        <p:spPr>
          <a:xfrm>
            <a:off x="10089389" y="6458321"/>
            <a:ext cx="5987460" cy="3132929"/>
          </a:xfrm>
          <a:prstGeom prst="rect">
            <a:avLst/>
          </a:prstGeom>
          <a:ln/>
        </p:spPr>
      </p:pic>
      <p:sp>
        <p:nvSpPr>
          <p:cNvPr id="7" name="TextBox 6">
            <a:extLst>
              <a:ext uri="{FF2B5EF4-FFF2-40B4-BE49-F238E27FC236}">
                <a16:creationId xmlns:a16="http://schemas.microsoft.com/office/drawing/2014/main" id="{0233F220-153E-2C88-10FC-B57EE260D103}"/>
              </a:ext>
            </a:extLst>
          </p:cNvPr>
          <p:cNvSpPr txBox="1"/>
          <p:nvPr/>
        </p:nvSpPr>
        <p:spPr>
          <a:xfrm>
            <a:off x="6025114" y="9817602"/>
            <a:ext cx="9818136" cy="461665"/>
          </a:xfrm>
          <a:prstGeom prst="rect">
            <a:avLst/>
          </a:prstGeom>
          <a:noFill/>
        </p:spPr>
        <p:txBody>
          <a:bodyPr wrap="square" rtlCol="0">
            <a:spAutoFit/>
          </a:bodyPr>
          <a:lstStyle/>
          <a:p>
            <a:r>
              <a:rPr lang="en-US" sz="2400" dirty="0">
                <a:effectLst/>
                <a:latin typeface="Calibri" panose="020F0502020204030204" pitchFamily="34" charset="0"/>
                <a:ea typeface="Georgia" panose="02040502050405020303" pitchFamily="18" charset="0"/>
                <a:cs typeface="Calibri" panose="020F0502020204030204" pitchFamily="34" charset="0"/>
              </a:rPr>
              <a:t>OR gate using CMOS OR and NOT gates</a:t>
            </a:r>
            <a:r>
              <a:rPr lang="en-GB" sz="2400" dirty="0">
                <a:effectLst/>
                <a:latin typeface="Calibri" panose="020F0502020204030204" pitchFamily="34" charset="0"/>
                <a:ea typeface="Georgia" panose="02040502050405020303" pitchFamily="18" charset="0"/>
                <a:cs typeface="Calibri" panose="020F0502020204030204" pitchFamily="34" charset="0"/>
              </a:rPr>
              <a:t> and simulation wavefor</a:t>
            </a:r>
            <a:r>
              <a:rPr lang="en-GB" sz="2400" dirty="0">
                <a:latin typeface="Calibri" panose="020F0502020204030204" pitchFamily="34" charset="0"/>
                <a:ea typeface="Georgia" panose="02040502050405020303" pitchFamily="18" charset="0"/>
                <a:cs typeface="Calibri" panose="020F0502020204030204" pitchFamily="34" charset="0"/>
              </a:rPr>
              <a:t>m</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p:txBody>
      </p:sp>
      <p:pic>
        <p:nvPicPr>
          <p:cNvPr id="8" name="Picture 7">
            <a:extLst>
              <a:ext uri="{FF2B5EF4-FFF2-40B4-BE49-F238E27FC236}">
                <a16:creationId xmlns:a16="http://schemas.microsoft.com/office/drawing/2014/main" id="{111CEF71-02BA-7635-012C-25B31CAE2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3664" y="6446754"/>
            <a:ext cx="5564221" cy="3132928"/>
          </a:xfrm>
          <a:prstGeom prst="rect">
            <a:avLst/>
          </a:prstGeom>
        </p:spPr>
      </p:pic>
    </p:spTree>
    <p:extLst>
      <p:ext uri="{BB962C8B-B14F-4D97-AF65-F5344CB8AC3E}">
        <p14:creationId xmlns:p14="http://schemas.microsoft.com/office/powerpoint/2010/main" val="275505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c4d74a5652_0_1"/>
          <p:cNvSpPr txBox="1"/>
          <p:nvPr/>
        </p:nvSpPr>
        <p:spPr>
          <a:xfrm>
            <a:off x="0" y="407987"/>
            <a:ext cx="20104200" cy="113094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g1c4d74a5652_0_1"/>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g1c4d74a5652_0_1"/>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g1c4d74a5652_0_1"/>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g1c4d74a5652_0_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g1c4d74a5652_0_1"/>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40" name="Google Shape;140;g1c4d74a5652_0_1"/>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41" name="Google Shape;141;g1c4d74a5652_0_1"/>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42" name="Google Shape;142;g1c4d74a5652_0_1"/>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43" name="Google Shape;143;g1c4d74a5652_0_1"/>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sp>
        <p:nvSpPr>
          <p:cNvPr id="144" name="Google Shape;144;g1c4d74a5652_0_1"/>
          <p:cNvSpPr txBox="1"/>
          <p:nvPr/>
        </p:nvSpPr>
        <p:spPr>
          <a:xfrm>
            <a:off x="3194050" y="1408050"/>
            <a:ext cx="13588500" cy="800400"/>
          </a:xfrm>
          <a:prstGeom prst="rect">
            <a:avLst/>
          </a:prstGeom>
          <a:solidFill>
            <a:schemeClr val="lt1">
              <a:alpha val="98040"/>
            </a:schemeClr>
          </a:solidFill>
          <a:ln w="76200" cap="flat" cmpd="sng">
            <a:solidFill>
              <a:srgbClr val="005893"/>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4000" dirty="0">
                <a:latin typeface="Calibri"/>
                <a:ea typeface="Calibri"/>
                <a:cs typeface="Calibri"/>
                <a:sym typeface="Calibri"/>
              </a:rPr>
              <a:t>Design and Analysis of Analog and Digital Circuits using </a:t>
            </a:r>
            <a:r>
              <a:rPr lang="en-US" sz="4000" dirty="0" err="1">
                <a:latin typeface="Calibri"/>
                <a:ea typeface="Calibri"/>
                <a:cs typeface="Calibri"/>
                <a:sym typeface="Calibri"/>
              </a:rPr>
              <a:t>LTSpice</a:t>
            </a:r>
            <a:endParaRPr sz="4000" dirty="0">
              <a:latin typeface="Calibri"/>
              <a:ea typeface="Calibri"/>
              <a:cs typeface="Calibri"/>
              <a:sym typeface="Calibri"/>
            </a:endParaRPr>
          </a:p>
        </p:txBody>
      </p:sp>
      <p:pic>
        <p:nvPicPr>
          <p:cNvPr id="2" name="image25.png" descr="A picture containing text, whiteboard&#10;&#10;Description automatically generated">
            <a:extLst>
              <a:ext uri="{FF2B5EF4-FFF2-40B4-BE49-F238E27FC236}">
                <a16:creationId xmlns:a16="http://schemas.microsoft.com/office/drawing/2014/main" id="{1299D8C4-ABC1-FD76-5F9E-6A381589C026}"/>
              </a:ext>
            </a:extLst>
          </p:cNvPr>
          <p:cNvPicPr/>
          <p:nvPr/>
        </p:nvPicPr>
        <p:blipFill>
          <a:blip r:embed="rId4">
            <a:extLst>
              <a:ext uri="{28A0092B-C50C-407E-A947-70E740481C1C}">
                <a14:useLocalDpi xmlns:a14="http://schemas.microsoft.com/office/drawing/2010/main" val="0"/>
              </a:ext>
            </a:extLst>
          </a:blip>
          <a:srcRect/>
          <a:stretch>
            <a:fillRect/>
          </a:stretch>
        </p:blipFill>
        <p:spPr>
          <a:xfrm>
            <a:off x="3788478" y="2443496"/>
            <a:ext cx="5740805" cy="3092069"/>
          </a:xfrm>
          <a:prstGeom prst="rect">
            <a:avLst/>
          </a:prstGeom>
          <a:ln/>
        </p:spPr>
      </p:pic>
      <p:pic>
        <p:nvPicPr>
          <p:cNvPr id="3" name="image19.png" descr="A picture containing background pattern&#10;&#10;Description automatically generated">
            <a:extLst>
              <a:ext uri="{FF2B5EF4-FFF2-40B4-BE49-F238E27FC236}">
                <a16:creationId xmlns:a16="http://schemas.microsoft.com/office/drawing/2014/main" id="{A1A33ED0-3FB2-09B3-0E96-F5761F30AB64}"/>
              </a:ext>
            </a:extLst>
          </p:cNvPr>
          <p:cNvPicPr/>
          <p:nvPr/>
        </p:nvPicPr>
        <p:blipFill>
          <a:blip r:embed="rId5"/>
          <a:srcRect/>
          <a:stretch>
            <a:fillRect/>
          </a:stretch>
        </p:blipFill>
        <p:spPr>
          <a:xfrm>
            <a:off x="10271759" y="2370091"/>
            <a:ext cx="5740805" cy="3092070"/>
          </a:xfrm>
          <a:prstGeom prst="rect">
            <a:avLst/>
          </a:prstGeom>
          <a:ln/>
        </p:spPr>
      </p:pic>
      <p:sp>
        <p:nvSpPr>
          <p:cNvPr id="4" name="TextBox 3">
            <a:extLst>
              <a:ext uri="{FF2B5EF4-FFF2-40B4-BE49-F238E27FC236}">
                <a16:creationId xmlns:a16="http://schemas.microsoft.com/office/drawing/2014/main" id="{756911E4-8D39-2C0D-301A-69EEC20BFC06}"/>
              </a:ext>
            </a:extLst>
          </p:cNvPr>
          <p:cNvSpPr txBox="1"/>
          <p:nvPr/>
        </p:nvSpPr>
        <p:spPr>
          <a:xfrm>
            <a:off x="5099279" y="5601022"/>
            <a:ext cx="10992255" cy="461665"/>
          </a:xfrm>
          <a:prstGeom prst="rect">
            <a:avLst/>
          </a:prstGeom>
          <a:noFill/>
        </p:spPr>
        <p:txBody>
          <a:bodyPr wrap="square" rtlCol="0">
            <a:spAutoFit/>
          </a:bodyPr>
          <a:lstStyle/>
          <a:p>
            <a:r>
              <a:rPr lang="en-US" sz="2400" dirty="0">
                <a:effectLst/>
                <a:latin typeface="Calibri" panose="020F0502020204030204" pitchFamily="34" charset="0"/>
                <a:ea typeface="Georgia" panose="02040502050405020303" pitchFamily="18" charset="0"/>
                <a:cs typeface="Calibri" panose="020F0502020204030204" pitchFamily="34" charset="0"/>
              </a:rPr>
              <a:t>Inverting amplifier using Operational Amplifier and simulation waveform</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p:txBody>
      </p:sp>
      <p:pic>
        <p:nvPicPr>
          <p:cNvPr id="5" name="image18.png">
            <a:extLst>
              <a:ext uri="{FF2B5EF4-FFF2-40B4-BE49-F238E27FC236}">
                <a16:creationId xmlns:a16="http://schemas.microsoft.com/office/drawing/2014/main" id="{CBDFEBD6-83D4-F5AA-B0BB-C3BA3FA4941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a:xfrm>
            <a:off x="3788478" y="6408882"/>
            <a:ext cx="5740805" cy="3092068"/>
          </a:xfrm>
          <a:prstGeom prst="rect">
            <a:avLst/>
          </a:prstGeom>
          <a:ln/>
        </p:spPr>
      </p:pic>
      <p:pic>
        <p:nvPicPr>
          <p:cNvPr id="6" name="Picture 5">
            <a:extLst>
              <a:ext uri="{FF2B5EF4-FFF2-40B4-BE49-F238E27FC236}">
                <a16:creationId xmlns:a16="http://schemas.microsoft.com/office/drawing/2014/main" id="{D51FE5E3-CA0F-1330-FD4D-B3BA1FE8AF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759" y="6408550"/>
            <a:ext cx="5741420" cy="3092400"/>
          </a:xfrm>
          <a:prstGeom prst="rect">
            <a:avLst/>
          </a:prstGeom>
        </p:spPr>
      </p:pic>
      <p:sp>
        <p:nvSpPr>
          <p:cNvPr id="7" name="TextBox 6">
            <a:extLst>
              <a:ext uri="{FF2B5EF4-FFF2-40B4-BE49-F238E27FC236}">
                <a16:creationId xmlns:a16="http://schemas.microsoft.com/office/drawing/2014/main" id="{D386824F-3425-374A-16D8-E75D24FF3BDF}"/>
              </a:ext>
            </a:extLst>
          </p:cNvPr>
          <p:cNvSpPr txBox="1"/>
          <p:nvPr/>
        </p:nvSpPr>
        <p:spPr>
          <a:xfrm>
            <a:off x="4749151" y="9759232"/>
            <a:ext cx="9725674" cy="461665"/>
          </a:xfrm>
          <a:prstGeom prst="rect">
            <a:avLst/>
          </a:prstGeom>
          <a:noFill/>
        </p:spPr>
        <p:txBody>
          <a:bodyPr wrap="square" rtlCol="0">
            <a:spAutoFit/>
          </a:bodyPr>
          <a:lstStyle/>
          <a:p>
            <a:r>
              <a:rPr lang="en-US" sz="2400" dirty="0">
                <a:solidFill>
                  <a:srgbClr val="000000"/>
                </a:solidFill>
                <a:effectLst/>
                <a:latin typeface="Calibri" panose="020F0502020204030204" pitchFamily="34" charset="0"/>
                <a:ea typeface="Georgia" panose="02040502050405020303" pitchFamily="18" charset="0"/>
                <a:cs typeface="Calibri" panose="020F0502020204030204" pitchFamily="34" charset="0"/>
              </a:rPr>
              <a:t>Non-inverting amplifier using Operational </a:t>
            </a:r>
            <a:r>
              <a:rPr lang="en-US" sz="2400" dirty="0">
                <a:latin typeface="Calibri" panose="020F0502020204030204" pitchFamily="34" charset="0"/>
                <a:ea typeface="Georgia" panose="02040502050405020303" pitchFamily="18" charset="0"/>
                <a:cs typeface="Calibri" panose="020F0502020204030204" pitchFamily="34" charset="0"/>
              </a:rPr>
              <a:t>A</a:t>
            </a:r>
            <a:r>
              <a:rPr lang="en-US" sz="2400" dirty="0">
                <a:solidFill>
                  <a:srgbClr val="000000"/>
                </a:solidFill>
                <a:effectLst/>
                <a:latin typeface="Calibri" panose="020F0502020204030204" pitchFamily="34" charset="0"/>
                <a:ea typeface="Georgia" panose="02040502050405020303" pitchFamily="18" charset="0"/>
                <a:cs typeface="Calibri" panose="020F0502020204030204" pitchFamily="34" charset="0"/>
              </a:rPr>
              <a:t>mplifier</a:t>
            </a:r>
            <a:r>
              <a:rPr lang="en-GB" sz="2400" dirty="0">
                <a:solidFill>
                  <a:srgbClr val="000000"/>
                </a:solidFill>
                <a:effectLst/>
                <a:latin typeface="Calibri" panose="020F0502020204030204" pitchFamily="34" charset="0"/>
                <a:ea typeface="Georgia" panose="02040502050405020303" pitchFamily="18" charset="0"/>
                <a:cs typeface="Calibri" panose="020F0502020204030204" pitchFamily="34" charset="0"/>
              </a:rPr>
              <a:t> and simulated waveform</a:t>
            </a:r>
            <a:endParaRPr lang="en-IN" sz="2400" dirty="0">
              <a:effectLst/>
              <a:latin typeface="Calibri" panose="020F0502020204030204" pitchFamily="34" charset="0"/>
              <a:ea typeface="Georgia" panose="02040502050405020303" pitchFamily="18"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1348</Words>
  <Application>Microsoft Macintosh PowerPoint</Application>
  <PresentationFormat>Custom</PresentationFormat>
  <Paragraphs>213</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Helvetica Neue</vt:lpstr>
      <vt:lpstr>Playfair Display</vt:lpstr>
      <vt:lpstr>Arial</vt:lpstr>
      <vt:lpstr>Georgia</vt:lpstr>
      <vt:lpstr>Calibri</vt:lpstr>
      <vt:lpstr>5_Office Theme</vt:lpstr>
      <vt:lpstr>2_Office Theme</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Srobona Das</dc:creator>
  <cp:lastModifiedBy>Pavan Kumar C</cp:lastModifiedBy>
  <cp:revision>24</cp:revision>
  <dcterms:created xsi:type="dcterms:W3CDTF">2019-11-25T06:56:12Z</dcterms:created>
  <dcterms:modified xsi:type="dcterms:W3CDTF">2023-04-13T04:35:52Z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wstr>Adobe Illustrator CC 23.1 (Macintosh)</vt:lpwstr>
  </property>
  <property fmtid="{D5CDD505-2E9C-101B-9397-08002B2CF9AE}" pid="4" name="LastSaved">
    <vt:filetime>2019-11-25T00:00:00Z</vt:filetime>
  </property>
</Properties>
</file>